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111.svg" ContentType="image/svg+xml"/>
  <Override PartName="/ppt/media/image113.svg" ContentType="image/svg+xml"/>
  <Override PartName="/ppt/media/image36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60.svg" ContentType="image/svg+xml"/>
  <Override PartName="/ppt/media/image62.svg" ContentType="image/svg+xml"/>
  <Override PartName="/ppt/media/image64.svg" ContentType="image/svg+xml"/>
  <Override PartName="/ppt/media/image6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3"/>
    <p:sldMasterId id="2147483668" r:id="rId4"/>
    <p:sldMasterId id="2147483671" r:id="rId5"/>
  </p:sldMasterIdLst>
  <p:notesMasterIdLst>
    <p:notesMasterId r:id="rId11"/>
  </p:notesMasterIdLst>
  <p:sldIdLst>
    <p:sldId id="2608436" r:id="rId6"/>
    <p:sldId id="285" r:id="rId7"/>
    <p:sldId id="555" r:id="rId8"/>
    <p:sldId id="11090283" r:id="rId9"/>
    <p:sldId id="409" r:id="rId10"/>
    <p:sldId id="642" r:id="rId12"/>
    <p:sldId id="2608406" r:id="rId13"/>
    <p:sldId id="2608391" r:id="rId14"/>
    <p:sldId id="640" r:id="rId15"/>
    <p:sldId id="2608407" r:id="rId16"/>
    <p:sldId id="2608409" r:id="rId17"/>
    <p:sldId id="2608411" r:id="rId18"/>
    <p:sldId id="2608410" r:id="rId19"/>
    <p:sldId id="2608412" r:id="rId20"/>
    <p:sldId id="706" r:id="rId21"/>
    <p:sldId id="2608393" r:id="rId22"/>
    <p:sldId id="731" r:id="rId23"/>
    <p:sldId id="2608394" r:id="rId24"/>
    <p:sldId id="2608392" r:id="rId25"/>
    <p:sldId id="11090300" r:id="rId26"/>
    <p:sldId id="11090301" r:id="rId27"/>
    <p:sldId id="11090302" r:id="rId28"/>
    <p:sldId id="648" r:id="rId29"/>
  </p:sldIdLst>
  <p:sldSz cx="12192000" cy="6858000"/>
  <p:notesSz cx="6858000" cy="9144000"/>
  <p:embeddedFontLst>
    <p:embeddedFont>
      <p:font typeface="微软雅黑" panose="020B0503020204020204" pitchFamily="34" charset="-122"/>
      <p:regular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Montserrat" panose="00000500000000000000"/>
      <p:regular r:id="rId39"/>
    </p:embeddedFont>
    <p:embeddedFont>
      <p:font typeface="OPPOSans L" panose="00020600040101010101" charset="-122"/>
      <p:regular r:id="rId40"/>
    </p:embeddedFont>
    <p:embeddedFont>
      <p:font typeface="Century Gothic" panose="020B0502020202020204" pitchFamily="34" charset="0"/>
      <p:regular r:id="rId41"/>
      <p:bold r:id="rId42"/>
      <p:italic r:id="rId43"/>
      <p:boldItalic r:id="rId44"/>
    </p:embeddedFont>
    <p:embeddedFont>
      <p:font typeface="思源黑体 Medium" panose="020B0600000000000000" pitchFamily="34" charset="-122"/>
      <p:regular r:id="rId45"/>
    </p:embeddedFont>
    <p:embeddedFont>
      <p:font typeface="等线" panose="02010600030101010101" charset="-122"/>
      <p:regular r:id="rId46"/>
    </p:embeddedFont>
    <p:embeddedFont>
      <p:font typeface="等线 Light" panose="02010600030101010101" charset="-122"/>
      <p:regular r:id="rId47"/>
    </p:embeddedFont>
    <p:embeddedFont>
      <p:font typeface="Calibri Light" panose="020F0302020204030204" charset="0"/>
      <p:regular r:id="rId48"/>
      <p:italic r:id="rId49"/>
    </p:embeddedFont>
  </p:embeddedFontLst>
  <p:custDataLst>
    <p:tags r:id="rId5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DC7C3D1B-B75A-41EE-ACA8-0CED3D30BCFF}">
          <p14:sldIdLst>
            <p14:sldId id="2608436"/>
            <p14:sldId id="285"/>
          </p14:sldIdLst>
        </p14:section>
        <p14:section name="集团简介" id="{748C9757-EC17-4946-A18C-0C1F0C8B1399}">
          <p14:sldIdLst>
            <p14:sldId id="555"/>
            <p14:sldId id="11090283"/>
            <p14:sldId id="409"/>
          </p14:sldIdLst>
        </p14:section>
        <p14:section name="工厂介绍" id="{DFBC7ECD-4101-412F-868D-64DD90D07AD1}">
          <p14:sldIdLst>
            <p14:sldId id="642"/>
            <p14:sldId id="2608406"/>
            <p14:sldId id="2608391"/>
            <p14:sldId id="640"/>
            <p14:sldId id="2608407"/>
          </p14:sldIdLst>
        </p14:section>
        <p14:section name="生产能力" id="{381907F1-9E7A-4971-89D4-578A9C6B647E}">
          <p14:sldIdLst>
            <p14:sldId id="2608409"/>
            <p14:sldId id="2608411"/>
            <p14:sldId id="2608410"/>
            <p14:sldId id="2608412"/>
          </p14:sldIdLst>
        </p14:section>
        <p14:section name="产品定位" id="{C831FCCF-EA7D-48FC-B6AE-604CA888299D}">
          <p14:sldIdLst>
            <p14:sldId id="706"/>
            <p14:sldId id="2608393"/>
            <p14:sldId id="731"/>
            <p14:sldId id="2608394"/>
            <p14:sldId id="2608392"/>
            <p14:sldId id="11090300"/>
            <p14:sldId id="11090301"/>
            <p14:sldId id="11090302"/>
          </p14:sldIdLst>
        </p14:section>
        <p14:section name="结束语" id="{7343D319-7EA2-468E-B392-7CB325E66D42}">
          <p14:sldIdLst>
            <p14:sldId id="64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2" pos="384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-" initials="U" lastIdx="1" clrIdx="0"/>
  <p:cmAuthor id="2" name="miao zhang" initials="m" lastIdx="1" clrIdx="1"/>
  <p:cmAuthor id="3" name="Qiu Apple" initials="AQ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ACDC"/>
    <a:srgbClr val="ED7D31"/>
    <a:srgbClr val="EF572A"/>
    <a:srgbClr val="323334"/>
    <a:srgbClr val="FFFFFF"/>
    <a:srgbClr val="EA6E2D"/>
    <a:srgbClr val="F06B2D"/>
    <a:srgbClr val="F38D5D"/>
    <a:srgbClr val="B9C9DA"/>
    <a:srgbClr val="3F3E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14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96" y="978"/>
      </p:cViewPr>
      <p:guideLst>
        <p:guide orient="horz" pos="2160"/>
        <p:guide pos="3840"/>
        <p:guide pos="38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5" d="100"/>
        <a:sy n="14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0" Type="http://schemas.openxmlformats.org/officeDocument/2006/relationships/tags" Target="tags/tag83.xml"/><Relationship Id="rId5" Type="http://schemas.openxmlformats.org/officeDocument/2006/relationships/slideMaster" Target="slideMasters/slideMaster4.xml"/><Relationship Id="rId49" Type="http://schemas.openxmlformats.org/officeDocument/2006/relationships/font" Target="fonts/font16.fntdata"/><Relationship Id="rId48" Type="http://schemas.openxmlformats.org/officeDocument/2006/relationships/font" Target="fonts/font15.fntdata"/><Relationship Id="rId47" Type="http://schemas.openxmlformats.org/officeDocument/2006/relationships/font" Target="fonts/font14.fntdata"/><Relationship Id="rId46" Type="http://schemas.openxmlformats.org/officeDocument/2006/relationships/font" Target="fonts/font13.fntdata"/><Relationship Id="rId45" Type="http://schemas.openxmlformats.org/officeDocument/2006/relationships/font" Target="fonts/font12.fntdata"/><Relationship Id="rId44" Type="http://schemas.openxmlformats.org/officeDocument/2006/relationships/font" Target="fonts/font11.fntdata"/><Relationship Id="rId43" Type="http://schemas.openxmlformats.org/officeDocument/2006/relationships/font" Target="fonts/font10.fntdata"/><Relationship Id="rId42" Type="http://schemas.openxmlformats.org/officeDocument/2006/relationships/font" Target="fonts/font9.fntdata"/><Relationship Id="rId41" Type="http://schemas.openxmlformats.org/officeDocument/2006/relationships/font" Target="fonts/font8.fntdata"/><Relationship Id="rId40" Type="http://schemas.openxmlformats.org/officeDocument/2006/relationships/font" Target="fonts/font7.fntdata"/><Relationship Id="rId4" Type="http://schemas.openxmlformats.org/officeDocument/2006/relationships/slideMaster" Target="slideMasters/slideMaster3.xml"/><Relationship Id="rId39" Type="http://schemas.openxmlformats.org/officeDocument/2006/relationships/font" Target="fonts/font6.fntdata"/><Relationship Id="rId38" Type="http://schemas.openxmlformats.org/officeDocument/2006/relationships/font" Target="fonts/font5.fntdata"/><Relationship Id="rId37" Type="http://schemas.openxmlformats.org/officeDocument/2006/relationships/font" Target="fonts/font4.fntdata"/><Relationship Id="rId36" Type="http://schemas.openxmlformats.org/officeDocument/2006/relationships/font" Target="fonts/font3.fntdata"/><Relationship Id="rId35" Type="http://schemas.openxmlformats.org/officeDocument/2006/relationships/font" Target="fonts/font2.fntdata"/><Relationship Id="rId34" Type="http://schemas.openxmlformats.org/officeDocument/2006/relationships/font" Target="fonts/font1.fntdata"/><Relationship Id="rId33" Type="http://schemas.openxmlformats.org/officeDocument/2006/relationships/commentAuthors" Target="commentAuthors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83FDCD-418C-47A9-815F-0D260A5FA2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3C8583-EC56-4529-9E54-15EC934AB4F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E3898-BFDE-7745-8A57-0531F0B3970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2830" tIns="46415" rIns="92830" bIns="46415" anchor="ctr" anchorCtr="0"/>
          <a:lstStyle/>
          <a:p>
            <a:pPr lvl="0"/>
            <a:endParaRPr lang="zh-CN" altLang="en-US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970338" y="8772525"/>
            <a:ext cx="3038475" cy="461963"/>
          </a:xfrm>
          <a:prstGeom prst="rect">
            <a:avLst/>
          </a:prstGeom>
          <a:noFill/>
          <a:ln w="9525">
            <a:noFill/>
          </a:ln>
        </p:spPr>
        <p:txBody>
          <a:bodyPr lIns="92830" tIns="46415" rIns="92830" bIns="46415" anchor="b" anchorCtr="0"/>
          <a:lstStyle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930-49CC-4794-9486-E057F810AA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07F1-0EB3-451D-842D-2EFD12EBDF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930-49CC-4794-9486-E057F810AA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07F1-0EB3-451D-842D-2EFD12EBDF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 userDrawn="1"/>
        </p:nvSpPr>
        <p:spPr>
          <a:xfrm>
            <a:off x="3258763" y="2125437"/>
            <a:ext cx="2434284" cy="2434284"/>
          </a:xfrm>
          <a:prstGeom prst="ellipse">
            <a:avLst/>
          </a:prstGeom>
          <a:solidFill>
            <a:srgbClr val="02B2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0" b="1" dirty="0"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 userDrawn="1"/>
        </p:nvSpPr>
        <p:spPr>
          <a:xfrm>
            <a:off x="2060385" y="1845723"/>
            <a:ext cx="1073347" cy="1073347"/>
          </a:xfrm>
          <a:prstGeom prst="ellipse">
            <a:avLst/>
          </a:prstGeom>
          <a:solidFill>
            <a:srgbClr val="02B2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 userDrawn="1"/>
        </p:nvSpPr>
        <p:spPr>
          <a:xfrm>
            <a:off x="1556750" y="2999637"/>
            <a:ext cx="450937" cy="450937"/>
          </a:xfrm>
          <a:prstGeom prst="ellipse">
            <a:avLst/>
          </a:prstGeom>
          <a:solidFill>
            <a:srgbClr val="02B2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6415307" y="4097721"/>
            <a:ext cx="212747" cy="212747"/>
          </a:xfrm>
          <a:prstGeom prst="ellipse">
            <a:avLst/>
          </a:prstGeom>
          <a:solidFill>
            <a:srgbClr val="02B2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 userDrawn="1"/>
        </p:nvSpPr>
        <p:spPr>
          <a:xfrm>
            <a:off x="5526617" y="4454586"/>
            <a:ext cx="670311" cy="670310"/>
          </a:xfrm>
          <a:prstGeom prst="ellipse">
            <a:avLst/>
          </a:prstGeom>
          <a:solidFill>
            <a:srgbClr val="02B2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 userDrawn="1"/>
        </p:nvSpPr>
        <p:spPr>
          <a:xfrm>
            <a:off x="5587211" y="1845723"/>
            <a:ext cx="511551" cy="511551"/>
          </a:xfrm>
          <a:prstGeom prst="ellipse">
            <a:avLst/>
          </a:prstGeom>
          <a:solidFill>
            <a:srgbClr val="02B2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 userDrawn="1"/>
        </p:nvSpPr>
        <p:spPr>
          <a:xfrm>
            <a:off x="5290087" y="1503205"/>
            <a:ext cx="212747" cy="212747"/>
          </a:xfrm>
          <a:prstGeom prst="ellipse">
            <a:avLst/>
          </a:prstGeom>
          <a:solidFill>
            <a:srgbClr val="02B2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ea typeface="微软雅黑" panose="020B0503020204020204" pitchFamily="34" charset="-122"/>
            </a:endParaRPr>
          </a:p>
        </p:txBody>
      </p:sp>
      <p:cxnSp>
        <p:nvCxnSpPr>
          <p:cNvPr id="15" name="直线连接符 11"/>
          <p:cNvCxnSpPr>
            <a:stCxn id="9" idx="6"/>
            <a:endCxn id="8" idx="1"/>
          </p:cNvCxnSpPr>
          <p:nvPr userDrawn="1"/>
        </p:nvCxnSpPr>
        <p:spPr>
          <a:xfrm>
            <a:off x="3133732" y="2382397"/>
            <a:ext cx="481525" cy="99535"/>
          </a:xfrm>
          <a:prstGeom prst="line">
            <a:avLst/>
          </a:prstGeom>
          <a:ln>
            <a:solidFill>
              <a:srgbClr val="02B29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2"/>
          <p:cNvCxnSpPr>
            <a:stCxn id="10" idx="7"/>
            <a:endCxn id="9" idx="3"/>
          </p:cNvCxnSpPr>
          <p:nvPr userDrawn="1"/>
        </p:nvCxnSpPr>
        <p:spPr>
          <a:xfrm flipV="1">
            <a:off x="1941649" y="2761882"/>
            <a:ext cx="275924" cy="303793"/>
          </a:xfrm>
          <a:prstGeom prst="line">
            <a:avLst/>
          </a:prstGeom>
          <a:ln>
            <a:solidFill>
              <a:srgbClr val="02B29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9"/>
          <p:cNvCxnSpPr>
            <a:stCxn id="8" idx="7"/>
            <a:endCxn id="13" idx="3"/>
          </p:cNvCxnSpPr>
          <p:nvPr userDrawn="1"/>
        </p:nvCxnSpPr>
        <p:spPr>
          <a:xfrm flipV="1">
            <a:off x="5336555" y="2282359"/>
            <a:ext cx="325571" cy="199573"/>
          </a:xfrm>
          <a:prstGeom prst="line">
            <a:avLst/>
          </a:prstGeom>
          <a:ln>
            <a:solidFill>
              <a:srgbClr val="02B29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23"/>
          <p:cNvCxnSpPr>
            <a:stCxn id="13" idx="1"/>
            <a:endCxn id="14" idx="5"/>
          </p:cNvCxnSpPr>
          <p:nvPr userDrawn="1"/>
        </p:nvCxnSpPr>
        <p:spPr>
          <a:xfrm flipH="1" flipV="1">
            <a:off x="5471677" y="1684794"/>
            <a:ext cx="190448" cy="235842"/>
          </a:xfrm>
          <a:prstGeom prst="line">
            <a:avLst/>
          </a:prstGeom>
          <a:ln>
            <a:solidFill>
              <a:srgbClr val="02B29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26"/>
          <p:cNvCxnSpPr>
            <a:stCxn id="8" idx="5"/>
            <a:endCxn id="12" idx="1"/>
          </p:cNvCxnSpPr>
          <p:nvPr userDrawn="1"/>
        </p:nvCxnSpPr>
        <p:spPr>
          <a:xfrm>
            <a:off x="5336555" y="4203230"/>
            <a:ext cx="288227" cy="349523"/>
          </a:xfrm>
          <a:prstGeom prst="line">
            <a:avLst/>
          </a:prstGeom>
          <a:ln>
            <a:solidFill>
              <a:srgbClr val="02B29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30"/>
          <p:cNvCxnSpPr>
            <a:stCxn id="12" idx="7"/>
            <a:endCxn id="11" idx="3"/>
          </p:cNvCxnSpPr>
          <p:nvPr userDrawn="1"/>
        </p:nvCxnSpPr>
        <p:spPr>
          <a:xfrm flipV="1">
            <a:off x="6098762" y="4279312"/>
            <a:ext cx="347701" cy="273441"/>
          </a:xfrm>
          <a:prstGeom prst="line">
            <a:avLst/>
          </a:prstGeom>
          <a:ln>
            <a:solidFill>
              <a:srgbClr val="02B29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 userDrawn="1"/>
        </p:nvSpPr>
        <p:spPr>
          <a:xfrm>
            <a:off x="2342989" y="3608455"/>
            <a:ext cx="212747" cy="212747"/>
          </a:xfrm>
          <a:prstGeom prst="ellipse">
            <a:avLst/>
          </a:prstGeom>
          <a:solidFill>
            <a:srgbClr val="02B2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ea typeface="微软雅黑" panose="020B0503020204020204" pitchFamily="34" charset="-122"/>
            </a:endParaRPr>
          </a:p>
        </p:txBody>
      </p:sp>
      <p:cxnSp>
        <p:nvCxnSpPr>
          <p:cNvPr id="22" name="直线连接符 36"/>
          <p:cNvCxnSpPr>
            <a:stCxn id="10" idx="5"/>
            <a:endCxn id="21" idx="1"/>
          </p:cNvCxnSpPr>
          <p:nvPr userDrawn="1"/>
        </p:nvCxnSpPr>
        <p:spPr>
          <a:xfrm>
            <a:off x="1941648" y="3384536"/>
            <a:ext cx="432496" cy="255075"/>
          </a:xfrm>
          <a:prstGeom prst="line">
            <a:avLst/>
          </a:prstGeom>
          <a:ln>
            <a:solidFill>
              <a:srgbClr val="02B29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930-49CC-4794-9486-E057F810AA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07F1-0EB3-451D-842D-2EFD12EBDF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930-49CC-4794-9486-E057F810AA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07F1-0EB3-451D-842D-2EFD12EBDF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59B3957-F78B-481A-B9A9-7302BF67EE70}" type="datetimeFigureOut"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7EA1854-1354-44B1-AE45-1051F03A4BF4}" type="slidenum"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235083"/>
            <a:ext cx="113783" cy="390112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474028" y="182843"/>
            <a:ext cx="7448552" cy="502932"/>
          </a:xfrm>
        </p:spPr>
        <p:txBody>
          <a:bodyPr/>
          <a:lstStyle>
            <a:lvl1pPr algn="r"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" name="Rectangle 1"/>
          <p:cNvSpPr/>
          <p:nvPr userDrawn="1"/>
        </p:nvSpPr>
        <p:spPr>
          <a:xfrm>
            <a:off x="0" y="6691410"/>
            <a:ext cx="12192000" cy="186111"/>
          </a:xfrm>
          <a:custGeom>
            <a:avLst/>
            <a:gdLst>
              <a:gd name="connsiteX0" fmla="*/ 0 w 12192000"/>
              <a:gd name="connsiteY0" fmla="*/ 0 h 948519"/>
              <a:gd name="connsiteX1" fmla="*/ 12192000 w 12192000"/>
              <a:gd name="connsiteY1" fmla="*/ 0 h 948519"/>
              <a:gd name="connsiteX2" fmla="*/ 12192000 w 12192000"/>
              <a:gd name="connsiteY2" fmla="*/ 948519 h 948519"/>
              <a:gd name="connsiteX3" fmla="*/ 0 w 12192000"/>
              <a:gd name="connsiteY3" fmla="*/ 948519 h 948519"/>
              <a:gd name="connsiteX4" fmla="*/ 0 w 12192000"/>
              <a:gd name="connsiteY4" fmla="*/ 0 h 948519"/>
              <a:gd name="connsiteX0-1" fmla="*/ 0 w 12192000"/>
              <a:gd name="connsiteY0-2" fmla="*/ 0 h 948519"/>
              <a:gd name="connsiteX1-3" fmla="*/ 1337481 w 12192000"/>
              <a:gd name="connsiteY1-4" fmla="*/ 0 h 948519"/>
              <a:gd name="connsiteX2-5" fmla="*/ 12192000 w 12192000"/>
              <a:gd name="connsiteY2-6" fmla="*/ 0 h 948519"/>
              <a:gd name="connsiteX3-7" fmla="*/ 12192000 w 12192000"/>
              <a:gd name="connsiteY3-8" fmla="*/ 948519 h 948519"/>
              <a:gd name="connsiteX4-9" fmla="*/ 0 w 12192000"/>
              <a:gd name="connsiteY4-10" fmla="*/ 948519 h 948519"/>
              <a:gd name="connsiteX5" fmla="*/ 0 w 12192000"/>
              <a:gd name="connsiteY5" fmla="*/ 0 h 948519"/>
              <a:gd name="connsiteX0-11" fmla="*/ 0 w 12192000"/>
              <a:gd name="connsiteY0-12" fmla="*/ 286603 h 1235122"/>
              <a:gd name="connsiteX1-13" fmla="*/ 1023582 w 12192000"/>
              <a:gd name="connsiteY1-14" fmla="*/ 0 h 1235122"/>
              <a:gd name="connsiteX2-15" fmla="*/ 12192000 w 12192000"/>
              <a:gd name="connsiteY2-16" fmla="*/ 286603 h 1235122"/>
              <a:gd name="connsiteX3-17" fmla="*/ 12192000 w 12192000"/>
              <a:gd name="connsiteY3-18" fmla="*/ 1235122 h 1235122"/>
              <a:gd name="connsiteX4-19" fmla="*/ 0 w 12192000"/>
              <a:gd name="connsiteY4-20" fmla="*/ 1235122 h 1235122"/>
              <a:gd name="connsiteX5-21" fmla="*/ 0 w 12192000"/>
              <a:gd name="connsiteY5-22" fmla="*/ 286603 h 1235122"/>
              <a:gd name="connsiteX0-23" fmla="*/ 0 w 12192000"/>
              <a:gd name="connsiteY0-24" fmla="*/ 286603 h 1235122"/>
              <a:gd name="connsiteX1-25" fmla="*/ 1023582 w 12192000"/>
              <a:gd name="connsiteY1-26" fmla="*/ 0 h 1235122"/>
              <a:gd name="connsiteX2-27" fmla="*/ 12192000 w 12192000"/>
              <a:gd name="connsiteY2-28" fmla="*/ 286603 h 1235122"/>
              <a:gd name="connsiteX3-29" fmla="*/ 12192000 w 12192000"/>
              <a:gd name="connsiteY3-30" fmla="*/ 1235122 h 1235122"/>
              <a:gd name="connsiteX4-31" fmla="*/ 0 w 12192000"/>
              <a:gd name="connsiteY4-32" fmla="*/ 1235122 h 1235122"/>
              <a:gd name="connsiteX5-33" fmla="*/ 0 w 12192000"/>
              <a:gd name="connsiteY5-34" fmla="*/ 286603 h 1235122"/>
              <a:gd name="connsiteX0-35" fmla="*/ 0 w 12192000"/>
              <a:gd name="connsiteY0-36" fmla="*/ 286603 h 1235122"/>
              <a:gd name="connsiteX1-37" fmla="*/ 1023582 w 12192000"/>
              <a:gd name="connsiteY1-38" fmla="*/ 0 h 1235122"/>
              <a:gd name="connsiteX2-39" fmla="*/ 5336275 w 12192000"/>
              <a:gd name="connsiteY2-40" fmla="*/ 81886 h 1235122"/>
              <a:gd name="connsiteX3-41" fmla="*/ 12192000 w 12192000"/>
              <a:gd name="connsiteY3-42" fmla="*/ 286603 h 1235122"/>
              <a:gd name="connsiteX4-43" fmla="*/ 12192000 w 12192000"/>
              <a:gd name="connsiteY4-44" fmla="*/ 1235122 h 1235122"/>
              <a:gd name="connsiteX5-45" fmla="*/ 0 w 12192000"/>
              <a:gd name="connsiteY5-46" fmla="*/ 1235122 h 1235122"/>
              <a:gd name="connsiteX6" fmla="*/ 0 w 12192000"/>
              <a:gd name="connsiteY6" fmla="*/ 286603 h 1235122"/>
              <a:gd name="connsiteX0-47" fmla="*/ 0 w 12192000"/>
              <a:gd name="connsiteY0-48" fmla="*/ 382138 h 1330657"/>
              <a:gd name="connsiteX1-49" fmla="*/ 1023582 w 12192000"/>
              <a:gd name="connsiteY1-50" fmla="*/ 95535 h 1330657"/>
              <a:gd name="connsiteX2-51" fmla="*/ 5336275 w 12192000"/>
              <a:gd name="connsiteY2-52" fmla="*/ 0 h 1330657"/>
              <a:gd name="connsiteX3-53" fmla="*/ 12192000 w 12192000"/>
              <a:gd name="connsiteY3-54" fmla="*/ 382138 h 1330657"/>
              <a:gd name="connsiteX4-55" fmla="*/ 12192000 w 12192000"/>
              <a:gd name="connsiteY4-56" fmla="*/ 1330657 h 1330657"/>
              <a:gd name="connsiteX5-57" fmla="*/ 0 w 12192000"/>
              <a:gd name="connsiteY5-58" fmla="*/ 1330657 h 1330657"/>
              <a:gd name="connsiteX6-59" fmla="*/ 0 w 12192000"/>
              <a:gd name="connsiteY6-60" fmla="*/ 382138 h 1330657"/>
              <a:gd name="connsiteX0-61" fmla="*/ 0 w 12192000"/>
              <a:gd name="connsiteY0-62" fmla="*/ 383955 h 1332474"/>
              <a:gd name="connsiteX1-63" fmla="*/ 1023582 w 12192000"/>
              <a:gd name="connsiteY1-64" fmla="*/ 97352 h 1332474"/>
              <a:gd name="connsiteX2-65" fmla="*/ 5336275 w 12192000"/>
              <a:gd name="connsiteY2-66" fmla="*/ 1817 h 1332474"/>
              <a:gd name="connsiteX3-67" fmla="*/ 8434316 w 12192000"/>
              <a:gd name="connsiteY3-68" fmla="*/ 165591 h 1332474"/>
              <a:gd name="connsiteX4-69" fmla="*/ 12192000 w 12192000"/>
              <a:gd name="connsiteY4-70" fmla="*/ 383955 h 1332474"/>
              <a:gd name="connsiteX5-71" fmla="*/ 12192000 w 12192000"/>
              <a:gd name="connsiteY5-72" fmla="*/ 1332474 h 1332474"/>
              <a:gd name="connsiteX6-73" fmla="*/ 0 w 12192000"/>
              <a:gd name="connsiteY6-74" fmla="*/ 1332474 h 1332474"/>
              <a:gd name="connsiteX7" fmla="*/ 0 w 12192000"/>
              <a:gd name="connsiteY7" fmla="*/ 383955 h 1332474"/>
              <a:gd name="connsiteX0-75" fmla="*/ 0 w 12192000"/>
              <a:gd name="connsiteY0-76" fmla="*/ 423080 h 1371599"/>
              <a:gd name="connsiteX1-77" fmla="*/ 1023582 w 12192000"/>
              <a:gd name="connsiteY1-78" fmla="*/ 136477 h 1371599"/>
              <a:gd name="connsiteX2-79" fmla="*/ 5336275 w 12192000"/>
              <a:gd name="connsiteY2-80" fmla="*/ 40942 h 1371599"/>
              <a:gd name="connsiteX3-81" fmla="*/ 8284191 w 12192000"/>
              <a:gd name="connsiteY3-82" fmla="*/ 0 h 1371599"/>
              <a:gd name="connsiteX4-83" fmla="*/ 12192000 w 12192000"/>
              <a:gd name="connsiteY4-84" fmla="*/ 423080 h 1371599"/>
              <a:gd name="connsiteX5-85" fmla="*/ 12192000 w 12192000"/>
              <a:gd name="connsiteY5-86" fmla="*/ 1371599 h 1371599"/>
              <a:gd name="connsiteX6-87" fmla="*/ 0 w 12192000"/>
              <a:gd name="connsiteY6-88" fmla="*/ 1371599 h 1371599"/>
              <a:gd name="connsiteX7-89" fmla="*/ 0 w 12192000"/>
              <a:gd name="connsiteY7-90" fmla="*/ 423080 h 1371599"/>
              <a:gd name="connsiteX0-91" fmla="*/ 0 w 12192000"/>
              <a:gd name="connsiteY0-92" fmla="*/ 423080 h 1371599"/>
              <a:gd name="connsiteX1-93" fmla="*/ 1023582 w 12192000"/>
              <a:gd name="connsiteY1-94" fmla="*/ 136477 h 1371599"/>
              <a:gd name="connsiteX2-95" fmla="*/ 5336275 w 12192000"/>
              <a:gd name="connsiteY2-96" fmla="*/ 40942 h 1371599"/>
              <a:gd name="connsiteX3-97" fmla="*/ 8284191 w 12192000"/>
              <a:gd name="connsiteY3-98" fmla="*/ 0 h 1371599"/>
              <a:gd name="connsiteX4-99" fmla="*/ 10222173 w 12192000"/>
              <a:gd name="connsiteY4-100" fmla="*/ 218365 h 1371599"/>
              <a:gd name="connsiteX5-101" fmla="*/ 12192000 w 12192000"/>
              <a:gd name="connsiteY5-102" fmla="*/ 423080 h 1371599"/>
              <a:gd name="connsiteX6-103" fmla="*/ 12192000 w 12192000"/>
              <a:gd name="connsiteY6-104" fmla="*/ 1371599 h 1371599"/>
              <a:gd name="connsiteX7-105" fmla="*/ 0 w 12192000"/>
              <a:gd name="connsiteY7-106" fmla="*/ 1371599 h 1371599"/>
              <a:gd name="connsiteX8" fmla="*/ 0 w 12192000"/>
              <a:gd name="connsiteY8" fmla="*/ 423080 h 1371599"/>
              <a:gd name="connsiteX0-107" fmla="*/ 0 w 12192000"/>
              <a:gd name="connsiteY0-108" fmla="*/ 532261 h 1480780"/>
              <a:gd name="connsiteX1-109" fmla="*/ 1023582 w 12192000"/>
              <a:gd name="connsiteY1-110" fmla="*/ 245658 h 1480780"/>
              <a:gd name="connsiteX2-111" fmla="*/ 5336275 w 12192000"/>
              <a:gd name="connsiteY2-112" fmla="*/ 150123 h 1480780"/>
              <a:gd name="connsiteX3-113" fmla="*/ 8284191 w 12192000"/>
              <a:gd name="connsiteY3-114" fmla="*/ 109181 h 1480780"/>
              <a:gd name="connsiteX4-115" fmla="*/ 11395880 w 12192000"/>
              <a:gd name="connsiteY4-116" fmla="*/ 0 h 1480780"/>
              <a:gd name="connsiteX5-117" fmla="*/ 12192000 w 12192000"/>
              <a:gd name="connsiteY5-118" fmla="*/ 532261 h 1480780"/>
              <a:gd name="connsiteX6-119" fmla="*/ 12192000 w 12192000"/>
              <a:gd name="connsiteY6-120" fmla="*/ 1480780 h 1480780"/>
              <a:gd name="connsiteX7-121" fmla="*/ 0 w 12192000"/>
              <a:gd name="connsiteY7-122" fmla="*/ 1480780 h 1480780"/>
              <a:gd name="connsiteX8-123" fmla="*/ 0 w 12192000"/>
              <a:gd name="connsiteY8-124" fmla="*/ 532261 h 1480780"/>
              <a:gd name="connsiteX0-125" fmla="*/ 0 w 12192000"/>
              <a:gd name="connsiteY0-126" fmla="*/ 532261 h 1480780"/>
              <a:gd name="connsiteX1-127" fmla="*/ 1023582 w 12192000"/>
              <a:gd name="connsiteY1-128" fmla="*/ 245658 h 1480780"/>
              <a:gd name="connsiteX2-129" fmla="*/ 5336275 w 12192000"/>
              <a:gd name="connsiteY2-130" fmla="*/ 150123 h 1480780"/>
              <a:gd name="connsiteX3-131" fmla="*/ 8284191 w 12192000"/>
              <a:gd name="connsiteY3-132" fmla="*/ 109181 h 1480780"/>
              <a:gd name="connsiteX4-133" fmla="*/ 11395880 w 12192000"/>
              <a:gd name="connsiteY4-134" fmla="*/ 0 h 1480780"/>
              <a:gd name="connsiteX5-135" fmla="*/ 12178352 w 12192000"/>
              <a:gd name="connsiteY5-136" fmla="*/ 272953 h 1480780"/>
              <a:gd name="connsiteX6-137" fmla="*/ 12192000 w 12192000"/>
              <a:gd name="connsiteY6-138" fmla="*/ 1480780 h 1480780"/>
              <a:gd name="connsiteX7-139" fmla="*/ 0 w 12192000"/>
              <a:gd name="connsiteY7-140" fmla="*/ 1480780 h 1480780"/>
              <a:gd name="connsiteX8-141" fmla="*/ 0 w 12192000"/>
              <a:gd name="connsiteY8-142" fmla="*/ 532261 h 1480780"/>
              <a:gd name="connsiteX0-143" fmla="*/ 0 w 12192000"/>
              <a:gd name="connsiteY0-144" fmla="*/ 532261 h 1480780"/>
              <a:gd name="connsiteX1-145" fmla="*/ 1023582 w 12192000"/>
              <a:gd name="connsiteY1-146" fmla="*/ 245658 h 1480780"/>
              <a:gd name="connsiteX2-147" fmla="*/ 5336275 w 12192000"/>
              <a:gd name="connsiteY2-148" fmla="*/ 150123 h 1480780"/>
              <a:gd name="connsiteX3-149" fmla="*/ 8284191 w 12192000"/>
              <a:gd name="connsiteY3-150" fmla="*/ 109181 h 1480780"/>
              <a:gd name="connsiteX4-151" fmla="*/ 11395880 w 12192000"/>
              <a:gd name="connsiteY4-152" fmla="*/ 0 h 1480780"/>
              <a:gd name="connsiteX5-153" fmla="*/ 12178352 w 12192000"/>
              <a:gd name="connsiteY5-154" fmla="*/ 272953 h 1480780"/>
              <a:gd name="connsiteX6-155" fmla="*/ 12192000 w 12192000"/>
              <a:gd name="connsiteY6-156" fmla="*/ 1480780 h 1480780"/>
              <a:gd name="connsiteX7-157" fmla="*/ 0 w 12192000"/>
              <a:gd name="connsiteY7-158" fmla="*/ 1480780 h 1480780"/>
              <a:gd name="connsiteX8-159" fmla="*/ 0 w 12192000"/>
              <a:gd name="connsiteY8-160" fmla="*/ 532261 h 1480780"/>
              <a:gd name="connsiteX0-161" fmla="*/ 0 w 12192000"/>
              <a:gd name="connsiteY0-162" fmla="*/ 532261 h 1480780"/>
              <a:gd name="connsiteX1-163" fmla="*/ 1023582 w 12192000"/>
              <a:gd name="connsiteY1-164" fmla="*/ 245658 h 1480780"/>
              <a:gd name="connsiteX2-165" fmla="*/ 5336275 w 12192000"/>
              <a:gd name="connsiteY2-166" fmla="*/ 150123 h 1480780"/>
              <a:gd name="connsiteX3-167" fmla="*/ 8284191 w 12192000"/>
              <a:gd name="connsiteY3-168" fmla="*/ 109181 h 1480780"/>
              <a:gd name="connsiteX4-169" fmla="*/ 11395880 w 12192000"/>
              <a:gd name="connsiteY4-170" fmla="*/ 0 h 1480780"/>
              <a:gd name="connsiteX5-171" fmla="*/ 12178352 w 12192000"/>
              <a:gd name="connsiteY5-172" fmla="*/ 272953 h 1480780"/>
              <a:gd name="connsiteX6-173" fmla="*/ 12192000 w 12192000"/>
              <a:gd name="connsiteY6-174" fmla="*/ 1480780 h 1480780"/>
              <a:gd name="connsiteX7-175" fmla="*/ 0 w 12192000"/>
              <a:gd name="connsiteY7-176" fmla="*/ 1480780 h 1480780"/>
              <a:gd name="connsiteX8-177" fmla="*/ 0 w 12192000"/>
              <a:gd name="connsiteY8-178" fmla="*/ 532261 h 1480780"/>
              <a:gd name="connsiteX0-179" fmla="*/ 0 w 12192000"/>
              <a:gd name="connsiteY0-180" fmla="*/ 532261 h 1480780"/>
              <a:gd name="connsiteX1-181" fmla="*/ 1023582 w 12192000"/>
              <a:gd name="connsiteY1-182" fmla="*/ 245658 h 1480780"/>
              <a:gd name="connsiteX2-183" fmla="*/ 5336275 w 12192000"/>
              <a:gd name="connsiteY2-184" fmla="*/ 150123 h 1480780"/>
              <a:gd name="connsiteX3-185" fmla="*/ 8284191 w 12192000"/>
              <a:gd name="connsiteY3-186" fmla="*/ 109181 h 1480780"/>
              <a:gd name="connsiteX4-187" fmla="*/ 11395880 w 12192000"/>
              <a:gd name="connsiteY4-188" fmla="*/ 0 h 1480780"/>
              <a:gd name="connsiteX5-189" fmla="*/ 12178352 w 12192000"/>
              <a:gd name="connsiteY5-190" fmla="*/ 272953 h 1480780"/>
              <a:gd name="connsiteX6-191" fmla="*/ 12192000 w 12192000"/>
              <a:gd name="connsiteY6-192" fmla="*/ 1480780 h 1480780"/>
              <a:gd name="connsiteX7-193" fmla="*/ 0 w 12192000"/>
              <a:gd name="connsiteY7-194" fmla="*/ 1480780 h 1480780"/>
              <a:gd name="connsiteX8-195" fmla="*/ 0 w 12192000"/>
              <a:gd name="connsiteY8-196" fmla="*/ 532261 h 1480780"/>
              <a:gd name="connsiteX0-197" fmla="*/ 0 w 12192000"/>
              <a:gd name="connsiteY0-198" fmla="*/ 532261 h 1480780"/>
              <a:gd name="connsiteX1-199" fmla="*/ 1023582 w 12192000"/>
              <a:gd name="connsiteY1-200" fmla="*/ 245658 h 1480780"/>
              <a:gd name="connsiteX2-201" fmla="*/ 5336275 w 12192000"/>
              <a:gd name="connsiteY2-202" fmla="*/ 150123 h 1480780"/>
              <a:gd name="connsiteX3-203" fmla="*/ 8284191 w 12192000"/>
              <a:gd name="connsiteY3-204" fmla="*/ 109181 h 1480780"/>
              <a:gd name="connsiteX4-205" fmla="*/ 11395880 w 12192000"/>
              <a:gd name="connsiteY4-206" fmla="*/ 0 h 1480780"/>
              <a:gd name="connsiteX5-207" fmla="*/ 12178352 w 12192000"/>
              <a:gd name="connsiteY5-208" fmla="*/ 272953 h 1480780"/>
              <a:gd name="connsiteX6-209" fmla="*/ 12192000 w 12192000"/>
              <a:gd name="connsiteY6-210" fmla="*/ 1480780 h 1480780"/>
              <a:gd name="connsiteX7-211" fmla="*/ 0 w 12192000"/>
              <a:gd name="connsiteY7-212" fmla="*/ 1480780 h 1480780"/>
              <a:gd name="connsiteX8-213" fmla="*/ 0 w 12192000"/>
              <a:gd name="connsiteY8-214" fmla="*/ 532261 h 1480780"/>
              <a:gd name="connsiteX0-215" fmla="*/ 0 w 12192000"/>
              <a:gd name="connsiteY0-216" fmla="*/ 533366 h 1481885"/>
              <a:gd name="connsiteX1-217" fmla="*/ 1023582 w 12192000"/>
              <a:gd name="connsiteY1-218" fmla="*/ 246763 h 1481885"/>
              <a:gd name="connsiteX2-219" fmla="*/ 5336275 w 12192000"/>
              <a:gd name="connsiteY2-220" fmla="*/ 151228 h 1481885"/>
              <a:gd name="connsiteX3-221" fmla="*/ 8284191 w 12192000"/>
              <a:gd name="connsiteY3-222" fmla="*/ 110286 h 1481885"/>
              <a:gd name="connsiteX4-223" fmla="*/ 11395880 w 12192000"/>
              <a:gd name="connsiteY4-224" fmla="*/ 1105 h 1481885"/>
              <a:gd name="connsiteX5-225" fmla="*/ 12178352 w 12192000"/>
              <a:gd name="connsiteY5-226" fmla="*/ 274058 h 1481885"/>
              <a:gd name="connsiteX6-227" fmla="*/ 12192000 w 12192000"/>
              <a:gd name="connsiteY6-228" fmla="*/ 1481885 h 1481885"/>
              <a:gd name="connsiteX7-229" fmla="*/ 0 w 12192000"/>
              <a:gd name="connsiteY7-230" fmla="*/ 1481885 h 1481885"/>
              <a:gd name="connsiteX8-231" fmla="*/ 0 w 12192000"/>
              <a:gd name="connsiteY8-232" fmla="*/ 533366 h 1481885"/>
              <a:gd name="connsiteX0-233" fmla="*/ 0 w 12192000"/>
              <a:gd name="connsiteY0-234" fmla="*/ 533366 h 1481885"/>
              <a:gd name="connsiteX1-235" fmla="*/ 1023582 w 12192000"/>
              <a:gd name="connsiteY1-236" fmla="*/ 246763 h 1481885"/>
              <a:gd name="connsiteX2-237" fmla="*/ 5336275 w 12192000"/>
              <a:gd name="connsiteY2-238" fmla="*/ 151228 h 1481885"/>
              <a:gd name="connsiteX3-239" fmla="*/ 8284191 w 12192000"/>
              <a:gd name="connsiteY3-240" fmla="*/ 110286 h 1481885"/>
              <a:gd name="connsiteX4-241" fmla="*/ 11395880 w 12192000"/>
              <a:gd name="connsiteY4-242" fmla="*/ 1105 h 1481885"/>
              <a:gd name="connsiteX5-243" fmla="*/ 12178352 w 12192000"/>
              <a:gd name="connsiteY5-244" fmla="*/ 274058 h 1481885"/>
              <a:gd name="connsiteX6-245" fmla="*/ 12192000 w 12192000"/>
              <a:gd name="connsiteY6-246" fmla="*/ 1481885 h 1481885"/>
              <a:gd name="connsiteX7-247" fmla="*/ 0 w 12192000"/>
              <a:gd name="connsiteY7-248" fmla="*/ 1481885 h 1481885"/>
              <a:gd name="connsiteX8-249" fmla="*/ 0 w 12192000"/>
              <a:gd name="connsiteY8-250" fmla="*/ 533366 h 1481885"/>
              <a:gd name="connsiteX0-251" fmla="*/ 0 w 12192000"/>
              <a:gd name="connsiteY0-252" fmla="*/ 533366 h 1481885"/>
              <a:gd name="connsiteX1-253" fmla="*/ 1023582 w 12192000"/>
              <a:gd name="connsiteY1-254" fmla="*/ 246763 h 1481885"/>
              <a:gd name="connsiteX2-255" fmla="*/ 5336275 w 12192000"/>
              <a:gd name="connsiteY2-256" fmla="*/ 151228 h 1481885"/>
              <a:gd name="connsiteX3-257" fmla="*/ 8448530 w 12192000"/>
              <a:gd name="connsiteY3-258" fmla="*/ 122927 h 1481885"/>
              <a:gd name="connsiteX4-259" fmla="*/ 11395880 w 12192000"/>
              <a:gd name="connsiteY4-260" fmla="*/ 1105 h 1481885"/>
              <a:gd name="connsiteX5-261" fmla="*/ 12178352 w 12192000"/>
              <a:gd name="connsiteY5-262" fmla="*/ 274058 h 1481885"/>
              <a:gd name="connsiteX6-263" fmla="*/ 12192000 w 12192000"/>
              <a:gd name="connsiteY6-264" fmla="*/ 1481885 h 1481885"/>
              <a:gd name="connsiteX7-265" fmla="*/ 0 w 12192000"/>
              <a:gd name="connsiteY7-266" fmla="*/ 1481885 h 1481885"/>
              <a:gd name="connsiteX8-267" fmla="*/ 0 w 12192000"/>
              <a:gd name="connsiteY8-268" fmla="*/ 533366 h 1481885"/>
              <a:gd name="connsiteX0-269" fmla="*/ 0 w 12192000"/>
              <a:gd name="connsiteY0-270" fmla="*/ 533366 h 1481885"/>
              <a:gd name="connsiteX1-271" fmla="*/ 1023582 w 12192000"/>
              <a:gd name="connsiteY1-272" fmla="*/ 246763 h 1481885"/>
              <a:gd name="connsiteX2-273" fmla="*/ 5336275 w 12192000"/>
              <a:gd name="connsiteY2-274" fmla="*/ 151228 h 1481885"/>
              <a:gd name="connsiteX3-275" fmla="*/ 8448530 w 12192000"/>
              <a:gd name="connsiteY3-276" fmla="*/ 122927 h 1481885"/>
              <a:gd name="connsiteX4-277" fmla="*/ 11395880 w 12192000"/>
              <a:gd name="connsiteY4-278" fmla="*/ 1105 h 1481885"/>
              <a:gd name="connsiteX5-279" fmla="*/ 12178352 w 12192000"/>
              <a:gd name="connsiteY5-280" fmla="*/ 274058 h 1481885"/>
              <a:gd name="connsiteX6-281" fmla="*/ 12192000 w 12192000"/>
              <a:gd name="connsiteY6-282" fmla="*/ 1481885 h 1481885"/>
              <a:gd name="connsiteX7-283" fmla="*/ 0 w 12192000"/>
              <a:gd name="connsiteY7-284" fmla="*/ 1481885 h 1481885"/>
              <a:gd name="connsiteX8-285" fmla="*/ 0 w 12192000"/>
              <a:gd name="connsiteY8-286" fmla="*/ 533366 h 1481885"/>
              <a:gd name="connsiteX0-287" fmla="*/ 0 w 12192000"/>
              <a:gd name="connsiteY0-288" fmla="*/ 533366 h 1481885"/>
              <a:gd name="connsiteX1-289" fmla="*/ 1023582 w 12192000"/>
              <a:gd name="connsiteY1-290" fmla="*/ 246763 h 1481885"/>
              <a:gd name="connsiteX2-291" fmla="*/ 5336275 w 12192000"/>
              <a:gd name="connsiteY2-292" fmla="*/ 151228 h 1481885"/>
              <a:gd name="connsiteX3-293" fmla="*/ 7289917 w 12192000"/>
              <a:gd name="connsiteY3-294" fmla="*/ 85005 h 1481885"/>
              <a:gd name="connsiteX4-295" fmla="*/ 8448530 w 12192000"/>
              <a:gd name="connsiteY4-296" fmla="*/ 122927 h 1481885"/>
              <a:gd name="connsiteX5-297" fmla="*/ 11395880 w 12192000"/>
              <a:gd name="connsiteY5-298" fmla="*/ 1105 h 1481885"/>
              <a:gd name="connsiteX6-299" fmla="*/ 12178352 w 12192000"/>
              <a:gd name="connsiteY6-300" fmla="*/ 274058 h 1481885"/>
              <a:gd name="connsiteX7-301" fmla="*/ 12192000 w 12192000"/>
              <a:gd name="connsiteY7-302" fmla="*/ 1481885 h 1481885"/>
              <a:gd name="connsiteX8-303" fmla="*/ 0 w 12192000"/>
              <a:gd name="connsiteY8-304" fmla="*/ 1481885 h 1481885"/>
              <a:gd name="connsiteX9" fmla="*/ 0 w 12192000"/>
              <a:gd name="connsiteY9" fmla="*/ 533366 h 1481885"/>
              <a:gd name="connsiteX0-305" fmla="*/ 0 w 12192000"/>
              <a:gd name="connsiteY0-306" fmla="*/ 533366 h 1481885"/>
              <a:gd name="connsiteX1-307" fmla="*/ 1023582 w 12192000"/>
              <a:gd name="connsiteY1-308" fmla="*/ 246763 h 1481885"/>
              <a:gd name="connsiteX2-309" fmla="*/ 5336275 w 12192000"/>
              <a:gd name="connsiteY2-310" fmla="*/ 151228 h 1481885"/>
              <a:gd name="connsiteX3-311" fmla="*/ 7205641 w 12192000"/>
              <a:gd name="connsiteY3-312" fmla="*/ 325193 h 1481885"/>
              <a:gd name="connsiteX4-313" fmla="*/ 8448530 w 12192000"/>
              <a:gd name="connsiteY4-314" fmla="*/ 122927 h 1481885"/>
              <a:gd name="connsiteX5-315" fmla="*/ 11395880 w 12192000"/>
              <a:gd name="connsiteY5-316" fmla="*/ 1105 h 1481885"/>
              <a:gd name="connsiteX6-317" fmla="*/ 12178352 w 12192000"/>
              <a:gd name="connsiteY6-318" fmla="*/ 274058 h 1481885"/>
              <a:gd name="connsiteX7-319" fmla="*/ 12192000 w 12192000"/>
              <a:gd name="connsiteY7-320" fmla="*/ 1481885 h 1481885"/>
              <a:gd name="connsiteX8-321" fmla="*/ 0 w 12192000"/>
              <a:gd name="connsiteY8-322" fmla="*/ 1481885 h 1481885"/>
              <a:gd name="connsiteX9-323" fmla="*/ 0 w 12192000"/>
              <a:gd name="connsiteY9-324" fmla="*/ 533366 h 1481885"/>
              <a:gd name="connsiteX0-325" fmla="*/ 0 w 12192000"/>
              <a:gd name="connsiteY0-326" fmla="*/ 533366 h 1481885"/>
              <a:gd name="connsiteX1-327" fmla="*/ 1023582 w 12192000"/>
              <a:gd name="connsiteY1-328" fmla="*/ 246763 h 1481885"/>
              <a:gd name="connsiteX2-329" fmla="*/ 5336275 w 12192000"/>
              <a:gd name="connsiteY2-330" fmla="*/ 151228 h 1481885"/>
              <a:gd name="connsiteX3-331" fmla="*/ 7205641 w 12192000"/>
              <a:gd name="connsiteY3-332" fmla="*/ 325193 h 1481885"/>
              <a:gd name="connsiteX4-333" fmla="*/ 8448530 w 12192000"/>
              <a:gd name="connsiteY4-334" fmla="*/ 122927 h 1481885"/>
              <a:gd name="connsiteX5-335" fmla="*/ 11395880 w 12192000"/>
              <a:gd name="connsiteY5-336" fmla="*/ 1105 h 1481885"/>
              <a:gd name="connsiteX6-337" fmla="*/ 12178352 w 12192000"/>
              <a:gd name="connsiteY6-338" fmla="*/ 274058 h 1481885"/>
              <a:gd name="connsiteX7-339" fmla="*/ 12192000 w 12192000"/>
              <a:gd name="connsiteY7-340" fmla="*/ 1481885 h 1481885"/>
              <a:gd name="connsiteX8-341" fmla="*/ 0 w 12192000"/>
              <a:gd name="connsiteY8-342" fmla="*/ 1481885 h 1481885"/>
              <a:gd name="connsiteX9-343" fmla="*/ 0 w 12192000"/>
              <a:gd name="connsiteY9-344" fmla="*/ 533366 h 1481885"/>
              <a:gd name="connsiteX0-345" fmla="*/ 0 w 12192000"/>
              <a:gd name="connsiteY0-346" fmla="*/ 533366 h 1481885"/>
              <a:gd name="connsiteX1-347" fmla="*/ 1023582 w 12192000"/>
              <a:gd name="connsiteY1-348" fmla="*/ 246763 h 1481885"/>
              <a:gd name="connsiteX2-349" fmla="*/ 5336275 w 12192000"/>
              <a:gd name="connsiteY2-350" fmla="*/ 151228 h 1481885"/>
              <a:gd name="connsiteX3-351" fmla="*/ 7205641 w 12192000"/>
              <a:gd name="connsiteY3-352" fmla="*/ 325193 h 1481885"/>
              <a:gd name="connsiteX4-353" fmla="*/ 8448530 w 12192000"/>
              <a:gd name="connsiteY4-354" fmla="*/ 122927 h 1481885"/>
              <a:gd name="connsiteX5-355" fmla="*/ 11395880 w 12192000"/>
              <a:gd name="connsiteY5-356" fmla="*/ 1105 h 1481885"/>
              <a:gd name="connsiteX6-357" fmla="*/ 12178352 w 12192000"/>
              <a:gd name="connsiteY6-358" fmla="*/ 274058 h 1481885"/>
              <a:gd name="connsiteX7-359" fmla="*/ 12192000 w 12192000"/>
              <a:gd name="connsiteY7-360" fmla="*/ 1481885 h 1481885"/>
              <a:gd name="connsiteX8-361" fmla="*/ 0 w 12192000"/>
              <a:gd name="connsiteY8-362" fmla="*/ 1481885 h 1481885"/>
              <a:gd name="connsiteX9-363" fmla="*/ 0 w 12192000"/>
              <a:gd name="connsiteY9-364" fmla="*/ 533366 h 1481885"/>
              <a:gd name="connsiteX0-365" fmla="*/ 0 w 12192000"/>
              <a:gd name="connsiteY0-366" fmla="*/ 533366 h 1481885"/>
              <a:gd name="connsiteX1-367" fmla="*/ 1023582 w 12192000"/>
              <a:gd name="connsiteY1-368" fmla="*/ 246763 h 1481885"/>
              <a:gd name="connsiteX2-369" fmla="*/ 5336275 w 12192000"/>
              <a:gd name="connsiteY2-370" fmla="*/ 151228 h 1481885"/>
              <a:gd name="connsiteX3-371" fmla="*/ 7205641 w 12192000"/>
              <a:gd name="connsiteY3-372" fmla="*/ 325193 h 1481885"/>
              <a:gd name="connsiteX4-373" fmla="*/ 8448530 w 12192000"/>
              <a:gd name="connsiteY4-374" fmla="*/ 122927 h 1481885"/>
              <a:gd name="connsiteX5-375" fmla="*/ 11395880 w 12192000"/>
              <a:gd name="connsiteY5-376" fmla="*/ 1105 h 1481885"/>
              <a:gd name="connsiteX6-377" fmla="*/ 12178352 w 12192000"/>
              <a:gd name="connsiteY6-378" fmla="*/ 274058 h 1481885"/>
              <a:gd name="connsiteX7-379" fmla="*/ 12192000 w 12192000"/>
              <a:gd name="connsiteY7-380" fmla="*/ 1481885 h 1481885"/>
              <a:gd name="connsiteX8-381" fmla="*/ 0 w 12192000"/>
              <a:gd name="connsiteY8-382" fmla="*/ 1481885 h 1481885"/>
              <a:gd name="connsiteX9-383" fmla="*/ 0 w 12192000"/>
              <a:gd name="connsiteY9-384" fmla="*/ 533366 h 1481885"/>
              <a:gd name="connsiteX0-385" fmla="*/ 0 w 12192000"/>
              <a:gd name="connsiteY0-386" fmla="*/ 533366 h 1481885"/>
              <a:gd name="connsiteX1-387" fmla="*/ 1023582 w 12192000"/>
              <a:gd name="connsiteY1-388" fmla="*/ 246763 h 1481885"/>
              <a:gd name="connsiteX2-389" fmla="*/ 5336275 w 12192000"/>
              <a:gd name="connsiteY2-390" fmla="*/ 151228 h 1481885"/>
              <a:gd name="connsiteX3-391" fmla="*/ 7205641 w 12192000"/>
              <a:gd name="connsiteY3-392" fmla="*/ 325193 h 1481885"/>
              <a:gd name="connsiteX4-393" fmla="*/ 8448530 w 12192000"/>
              <a:gd name="connsiteY4-394" fmla="*/ 122927 h 1481885"/>
              <a:gd name="connsiteX5-395" fmla="*/ 11395880 w 12192000"/>
              <a:gd name="connsiteY5-396" fmla="*/ 1105 h 1481885"/>
              <a:gd name="connsiteX6-397" fmla="*/ 12178352 w 12192000"/>
              <a:gd name="connsiteY6-398" fmla="*/ 274058 h 1481885"/>
              <a:gd name="connsiteX7-399" fmla="*/ 12192000 w 12192000"/>
              <a:gd name="connsiteY7-400" fmla="*/ 1481885 h 1481885"/>
              <a:gd name="connsiteX8-401" fmla="*/ 0 w 12192000"/>
              <a:gd name="connsiteY8-402" fmla="*/ 1481885 h 1481885"/>
              <a:gd name="connsiteX9-403" fmla="*/ 0 w 12192000"/>
              <a:gd name="connsiteY9-404" fmla="*/ 533366 h 1481885"/>
              <a:gd name="connsiteX0-405" fmla="*/ 0 w 12192000"/>
              <a:gd name="connsiteY0-406" fmla="*/ 533366 h 1481885"/>
              <a:gd name="connsiteX1-407" fmla="*/ 1023582 w 12192000"/>
              <a:gd name="connsiteY1-408" fmla="*/ 246763 h 1481885"/>
              <a:gd name="connsiteX2-409" fmla="*/ 5336275 w 12192000"/>
              <a:gd name="connsiteY2-410" fmla="*/ 151228 h 1481885"/>
              <a:gd name="connsiteX3-411" fmla="*/ 7205641 w 12192000"/>
              <a:gd name="connsiteY3-412" fmla="*/ 325193 h 1481885"/>
              <a:gd name="connsiteX4-413" fmla="*/ 8448530 w 12192000"/>
              <a:gd name="connsiteY4-414" fmla="*/ 122927 h 1481885"/>
              <a:gd name="connsiteX5-415" fmla="*/ 11395880 w 12192000"/>
              <a:gd name="connsiteY5-416" fmla="*/ 1105 h 1481885"/>
              <a:gd name="connsiteX6-417" fmla="*/ 12178352 w 12192000"/>
              <a:gd name="connsiteY6-418" fmla="*/ 274058 h 1481885"/>
              <a:gd name="connsiteX7-419" fmla="*/ 12192000 w 12192000"/>
              <a:gd name="connsiteY7-420" fmla="*/ 1481885 h 1481885"/>
              <a:gd name="connsiteX8-421" fmla="*/ 0 w 12192000"/>
              <a:gd name="connsiteY8-422" fmla="*/ 1481885 h 1481885"/>
              <a:gd name="connsiteX9-423" fmla="*/ 0 w 12192000"/>
              <a:gd name="connsiteY9-424" fmla="*/ 533366 h 1481885"/>
              <a:gd name="connsiteX0-425" fmla="*/ 0 w 12192000"/>
              <a:gd name="connsiteY0-426" fmla="*/ 533366 h 1481885"/>
              <a:gd name="connsiteX1-427" fmla="*/ 1023582 w 12192000"/>
              <a:gd name="connsiteY1-428" fmla="*/ 246763 h 1481885"/>
              <a:gd name="connsiteX2-429" fmla="*/ 5336275 w 12192000"/>
              <a:gd name="connsiteY2-430" fmla="*/ 151228 h 1481885"/>
              <a:gd name="connsiteX3-431" fmla="*/ 7205641 w 12192000"/>
              <a:gd name="connsiteY3-432" fmla="*/ 325193 h 1481885"/>
              <a:gd name="connsiteX4-433" fmla="*/ 8448530 w 12192000"/>
              <a:gd name="connsiteY4-434" fmla="*/ 122927 h 1481885"/>
              <a:gd name="connsiteX5-435" fmla="*/ 11395880 w 12192000"/>
              <a:gd name="connsiteY5-436" fmla="*/ 1105 h 1481885"/>
              <a:gd name="connsiteX6-437" fmla="*/ 12178352 w 12192000"/>
              <a:gd name="connsiteY6-438" fmla="*/ 274058 h 1481885"/>
              <a:gd name="connsiteX7-439" fmla="*/ 12192000 w 12192000"/>
              <a:gd name="connsiteY7-440" fmla="*/ 1481885 h 1481885"/>
              <a:gd name="connsiteX8-441" fmla="*/ 0 w 12192000"/>
              <a:gd name="connsiteY8-442" fmla="*/ 1481885 h 1481885"/>
              <a:gd name="connsiteX9-443" fmla="*/ 0 w 12192000"/>
              <a:gd name="connsiteY9-444" fmla="*/ 533366 h 1481885"/>
              <a:gd name="connsiteX0-445" fmla="*/ 0 w 12192000"/>
              <a:gd name="connsiteY0-446" fmla="*/ 533366 h 1481885"/>
              <a:gd name="connsiteX1-447" fmla="*/ 1023582 w 12192000"/>
              <a:gd name="connsiteY1-448" fmla="*/ 246763 h 1481885"/>
              <a:gd name="connsiteX2-449" fmla="*/ 5336275 w 12192000"/>
              <a:gd name="connsiteY2-450" fmla="*/ 151228 h 1481885"/>
              <a:gd name="connsiteX3-451" fmla="*/ 7205641 w 12192000"/>
              <a:gd name="connsiteY3-452" fmla="*/ 325193 h 1481885"/>
              <a:gd name="connsiteX4-453" fmla="*/ 8448530 w 12192000"/>
              <a:gd name="connsiteY4-454" fmla="*/ 122927 h 1481885"/>
              <a:gd name="connsiteX5-455" fmla="*/ 11395880 w 12192000"/>
              <a:gd name="connsiteY5-456" fmla="*/ 1105 h 1481885"/>
              <a:gd name="connsiteX6-457" fmla="*/ 12178352 w 12192000"/>
              <a:gd name="connsiteY6-458" fmla="*/ 274058 h 1481885"/>
              <a:gd name="connsiteX7-459" fmla="*/ 12192000 w 12192000"/>
              <a:gd name="connsiteY7-460" fmla="*/ 1481885 h 1481885"/>
              <a:gd name="connsiteX8-461" fmla="*/ 0 w 12192000"/>
              <a:gd name="connsiteY8-462" fmla="*/ 1481885 h 1481885"/>
              <a:gd name="connsiteX9-463" fmla="*/ 0 w 12192000"/>
              <a:gd name="connsiteY9-464" fmla="*/ 533366 h 1481885"/>
              <a:gd name="connsiteX0-465" fmla="*/ 0 w 12192000"/>
              <a:gd name="connsiteY0-466" fmla="*/ 533366 h 1481885"/>
              <a:gd name="connsiteX1-467" fmla="*/ 1284839 w 12192000"/>
              <a:gd name="connsiteY1-468" fmla="*/ 221480 h 1481885"/>
              <a:gd name="connsiteX2-469" fmla="*/ 5336275 w 12192000"/>
              <a:gd name="connsiteY2-470" fmla="*/ 151228 h 1481885"/>
              <a:gd name="connsiteX3-471" fmla="*/ 7205641 w 12192000"/>
              <a:gd name="connsiteY3-472" fmla="*/ 325193 h 1481885"/>
              <a:gd name="connsiteX4-473" fmla="*/ 8448530 w 12192000"/>
              <a:gd name="connsiteY4-474" fmla="*/ 122927 h 1481885"/>
              <a:gd name="connsiteX5-475" fmla="*/ 11395880 w 12192000"/>
              <a:gd name="connsiteY5-476" fmla="*/ 1105 h 1481885"/>
              <a:gd name="connsiteX6-477" fmla="*/ 12178352 w 12192000"/>
              <a:gd name="connsiteY6-478" fmla="*/ 274058 h 1481885"/>
              <a:gd name="connsiteX7-479" fmla="*/ 12192000 w 12192000"/>
              <a:gd name="connsiteY7-480" fmla="*/ 1481885 h 1481885"/>
              <a:gd name="connsiteX8-481" fmla="*/ 0 w 12192000"/>
              <a:gd name="connsiteY8-482" fmla="*/ 1481885 h 1481885"/>
              <a:gd name="connsiteX9-483" fmla="*/ 0 w 12192000"/>
              <a:gd name="connsiteY9-484" fmla="*/ 533366 h 1481885"/>
              <a:gd name="connsiteX0-485" fmla="*/ 0 w 12192000"/>
              <a:gd name="connsiteY0-486" fmla="*/ 533366 h 1481885"/>
              <a:gd name="connsiteX1-487" fmla="*/ 1284839 w 12192000"/>
              <a:gd name="connsiteY1-488" fmla="*/ 221480 h 1481885"/>
              <a:gd name="connsiteX2-489" fmla="*/ 5336275 w 12192000"/>
              <a:gd name="connsiteY2-490" fmla="*/ 151228 h 1481885"/>
              <a:gd name="connsiteX3-491" fmla="*/ 7205641 w 12192000"/>
              <a:gd name="connsiteY3-492" fmla="*/ 325193 h 1481885"/>
              <a:gd name="connsiteX4-493" fmla="*/ 8448530 w 12192000"/>
              <a:gd name="connsiteY4-494" fmla="*/ 122927 h 1481885"/>
              <a:gd name="connsiteX5-495" fmla="*/ 11395880 w 12192000"/>
              <a:gd name="connsiteY5-496" fmla="*/ 1105 h 1481885"/>
              <a:gd name="connsiteX6-497" fmla="*/ 12178352 w 12192000"/>
              <a:gd name="connsiteY6-498" fmla="*/ 274058 h 1481885"/>
              <a:gd name="connsiteX7-499" fmla="*/ 12192000 w 12192000"/>
              <a:gd name="connsiteY7-500" fmla="*/ 1481885 h 1481885"/>
              <a:gd name="connsiteX8-501" fmla="*/ 0 w 12192000"/>
              <a:gd name="connsiteY8-502" fmla="*/ 1481885 h 1481885"/>
              <a:gd name="connsiteX9-503" fmla="*/ 0 w 12192000"/>
              <a:gd name="connsiteY9-504" fmla="*/ 533366 h 1481885"/>
              <a:gd name="connsiteX0-505" fmla="*/ 4214 w 12192000"/>
              <a:gd name="connsiteY0-506" fmla="*/ 478586 h 1481885"/>
              <a:gd name="connsiteX1-507" fmla="*/ 1284839 w 12192000"/>
              <a:gd name="connsiteY1-508" fmla="*/ 221480 h 1481885"/>
              <a:gd name="connsiteX2-509" fmla="*/ 5336275 w 12192000"/>
              <a:gd name="connsiteY2-510" fmla="*/ 151228 h 1481885"/>
              <a:gd name="connsiteX3-511" fmla="*/ 7205641 w 12192000"/>
              <a:gd name="connsiteY3-512" fmla="*/ 325193 h 1481885"/>
              <a:gd name="connsiteX4-513" fmla="*/ 8448530 w 12192000"/>
              <a:gd name="connsiteY4-514" fmla="*/ 122927 h 1481885"/>
              <a:gd name="connsiteX5-515" fmla="*/ 11395880 w 12192000"/>
              <a:gd name="connsiteY5-516" fmla="*/ 1105 h 1481885"/>
              <a:gd name="connsiteX6-517" fmla="*/ 12178352 w 12192000"/>
              <a:gd name="connsiteY6-518" fmla="*/ 274058 h 1481885"/>
              <a:gd name="connsiteX7-519" fmla="*/ 12192000 w 12192000"/>
              <a:gd name="connsiteY7-520" fmla="*/ 1481885 h 1481885"/>
              <a:gd name="connsiteX8-521" fmla="*/ 0 w 12192000"/>
              <a:gd name="connsiteY8-522" fmla="*/ 1481885 h 1481885"/>
              <a:gd name="connsiteX9-523" fmla="*/ 4214 w 12192000"/>
              <a:gd name="connsiteY9-524" fmla="*/ 478586 h 1481885"/>
              <a:gd name="connsiteX0-525" fmla="*/ 4214 w 12192000"/>
              <a:gd name="connsiteY0-526" fmla="*/ 478586 h 1481885"/>
              <a:gd name="connsiteX1-527" fmla="*/ 1284839 w 12192000"/>
              <a:gd name="connsiteY1-528" fmla="*/ 221480 h 1481885"/>
              <a:gd name="connsiteX2-529" fmla="*/ 5336275 w 12192000"/>
              <a:gd name="connsiteY2-530" fmla="*/ 151228 h 1481885"/>
              <a:gd name="connsiteX3-531" fmla="*/ 7205641 w 12192000"/>
              <a:gd name="connsiteY3-532" fmla="*/ 325193 h 1481885"/>
              <a:gd name="connsiteX4-533" fmla="*/ 8448530 w 12192000"/>
              <a:gd name="connsiteY4-534" fmla="*/ 122927 h 1481885"/>
              <a:gd name="connsiteX5-535" fmla="*/ 11395880 w 12192000"/>
              <a:gd name="connsiteY5-536" fmla="*/ 1105 h 1481885"/>
              <a:gd name="connsiteX6-537" fmla="*/ 12178352 w 12192000"/>
              <a:gd name="connsiteY6-538" fmla="*/ 274058 h 1481885"/>
              <a:gd name="connsiteX7-539" fmla="*/ 12192000 w 12192000"/>
              <a:gd name="connsiteY7-540" fmla="*/ 1481885 h 1481885"/>
              <a:gd name="connsiteX8-541" fmla="*/ 0 w 12192000"/>
              <a:gd name="connsiteY8-542" fmla="*/ 1481885 h 1481885"/>
              <a:gd name="connsiteX9-543" fmla="*/ 4214 w 12192000"/>
              <a:gd name="connsiteY9-544" fmla="*/ 478586 h 14818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59" y="connsiteY6-60"/>
              </a:cxn>
              <a:cxn ang="0">
                <a:pos x="connsiteX7-89" y="connsiteY7-90"/>
              </a:cxn>
              <a:cxn ang="0">
                <a:pos x="connsiteX8-123" y="connsiteY8-124"/>
              </a:cxn>
              <a:cxn ang="0">
                <a:pos x="connsiteX9-323" y="connsiteY9-324"/>
              </a:cxn>
            </a:cxnLst>
            <a:rect l="l" t="t" r="r" b="b"/>
            <a:pathLst>
              <a:path w="12192000" h="1481885">
                <a:moveTo>
                  <a:pt x="4214" y="478586"/>
                </a:moveTo>
                <a:cubicBezTo>
                  <a:pt x="320126" y="332486"/>
                  <a:pt x="396162" y="276040"/>
                  <a:pt x="1284839" y="221480"/>
                </a:cubicBezTo>
                <a:cubicBezTo>
                  <a:pt x="2173516" y="166920"/>
                  <a:pt x="3756730" y="426804"/>
                  <a:pt x="5336275" y="151228"/>
                </a:cubicBezTo>
                <a:cubicBezTo>
                  <a:pt x="6102666" y="53304"/>
                  <a:pt x="6519312" y="212425"/>
                  <a:pt x="7205641" y="325193"/>
                </a:cubicBezTo>
                <a:cubicBezTo>
                  <a:pt x="7736991" y="392111"/>
                  <a:pt x="7764203" y="136910"/>
                  <a:pt x="8448530" y="122927"/>
                </a:cubicBezTo>
                <a:cubicBezTo>
                  <a:pt x="9397269" y="322507"/>
                  <a:pt x="9996261" y="117562"/>
                  <a:pt x="11395880" y="1105"/>
                </a:cubicBezTo>
                <a:cubicBezTo>
                  <a:pt x="11728339" y="-9043"/>
                  <a:pt x="11888031" y="48231"/>
                  <a:pt x="12178352" y="274058"/>
                </a:cubicBezTo>
                <a:lnTo>
                  <a:pt x="12192000" y="1481885"/>
                </a:lnTo>
                <a:lnTo>
                  <a:pt x="0" y="1481885"/>
                </a:lnTo>
                <a:cubicBezTo>
                  <a:pt x="1405" y="1147452"/>
                  <a:pt x="2809" y="813019"/>
                  <a:pt x="4214" y="47858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1"/>
          <p:cNvSpPr/>
          <p:nvPr userDrawn="1"/>
        </p:nvSpPr>
        <p:spPr>
          <a:xfrm>
            <a:off x="10288" y="6598355"/>
            <a:ext cx="12192000" cy="186111"/>
          </a:xfrm>
          <a:custGeom>
            <a:avLst/>
            <a:gdLst>
              <a:gd name="connsiteX0" fmla="*/ 0 w 12192000"/>
              <a:gd name="connsiteY0" fmla="*/ 0 h 948519"/>
              <a:gd name="connsiteX1" fmla="*/ 12192000 w 12192000"/>
              <a:gd name="connsiteY1" fmla="*/ 0 h 948519"/>
              <a:gd name="connsiteX2" fmla="*/ 12192000 w 12192000"/>
              <a:gd name="connsiteY2" fmla="*/ 948519 h 948519"/>
              <a:gd name="connsiteX3" fmla="*/ 0 w 12192000"/>
              <a:gd name="connsiteY3" fmla="*/ 948519 h 948519"/>
              <a:gd name="connsiteX4" fmla="*/ 0 w 12192000"/>
              <a:gd name="connsiteY4" fmla="*/ 0 h 948519"/>
              <a:gd name="connsiteX0-1" fmla="*/ 0 w 12192000"/>
              <a:gd name="connsiteY0-2" fmla="*/ 0 h 948519"/>
              <a:gd name="connsiteX1-3" fmla="*/ 1337481 w 12192000"/>
              <a:gd name="connsiteY1-4" fmla="*/ 0 h 948519"/>
              <a:gd name="connsiteX2-5" fmla="*/ 12192000 w 12192000"/>
              <a:gd name="connsiteY2-6" fmla="*/ 0 h 948519"/>
              <a:gd name="connsiteX3-7" fmla="*/ 12192000 w 12192000"/>
              <a:gd name="connsiteY3-8" fmla="*/ 948519 h 948519"/>
              <a:gd name="connsiteX4-9" fmla="*/ 0 w 12192000"/>
              <a:gd name="connsiteY4-10" fmla="*/ 948519 h 948519"/>
              <a:gd name="connsiteX5" fmla="*/ 0 w 12192000"/>
              <a:gd name="connsiteY5" fmla="*/ 0 h 948519"/>
              <a:gd name="connsiteX0-11" fmla="*/ 0 w 12192000"/>
              <a:gd name="connsiteY0-12" fmla="*/ 286603 h 1235122"/>
              <a:gd name="connsiteX1-13" fmla="*/ 1023582 w 12192000"/>
              <a:gd name="connsiteY1-14" fmla="*/ 0 h 1235122"/>
              <a:gd name="connsiteX2-15" fmla="*/ 12192000 w 12192000"/>
              <a:gd name="connsiteY2-16" fmla="*/ 286603 h 1235122"/>
              <a:gd name="connsiteX3-17" fmla="*/ 12192000 w 12192000"/>
              <a:gd name="connsiteY3-18" fmla="*/ 1235122 h 1235122"/>
              <a:gd name="connsiteX4-19" fmla="*/ 0 w 12192000"/>
              <a:gd name="connsiteY4-20" fmla="*/ 1235122 h 1235122"/>
              <a:gd name="connsiteX5-21" fmla="*/ 0 w 12192000"/>
              <a:gd name="connsiteY5-22" fmla="*/ 286603 h 1235122"/>
              <a:gd name="connsiteX0-23" fmla="*/ 0 w 12192000"/>
              <a:gd name="connsiteY0-24" fmla="*/ 286603 h 1235122"/>
              <a:gd name="connsiteX1-25" fmla="*/ 1023582 w 12192000"/>
              <a:gd name="connsiteY1-26" fmla="*/ 0 h 1235122"/>
              <a:gd name="connsiteX2-27" fmla="*/ 12192000 w 12192000"/>
              <a:gd name="connsiteY2-28" fmla="*/ 286603 h 1235122"/>
              <a:gd name="connsiteX3-29" fmla="*/ 12192000 w 12192000"/>
              <a:gd name="connsiteY3-30" fmla="*/ 1235122 h 1235122"/>
              <a:gd name="connsiteX4-31" fmla="*/ 0 w 12192000"/>
              <a:gd name="connsiteY4-32" fmla="*/ 1235122 h 1235122"/>
              <a:gd name="connsiteX5-33" fmla="*/ 0 w 12192000"/>
              <a:gd name="connsiteY5-34" fmla="*/ 286603 h 1235122"/>
              <a:gd name="connsiteX0-35" fmla="*/ 0 w 12192000"/>
              <a:gd name="connsiteY0-36" fmla="*/ 286603 h 1235122"/>
              <a:gd name="connsiteX1-37" fmla="*/ 1023582 w 12192000"/>
              <a:gd name="connsiteY1-38" fmla="*/ 0 h 1235122"/>
              <a:gd name="connsiteX2-39" fmla="*/ 5336275 w 12192000"/>
              <a:gd name="connsiteY2-40" fmla="*/ 81886 h 1235122"/>
              <a:gd name="connsiteX3-41" fmla="*/ 12192000 w 12192000"/>
              <a:gd name="connsiteY3-42" fmla="*/ 286603 h 1235122"/>
              <a:gd name="connsiteX4-43" fmla="*/ 12192000 w 12192000"/>
              <a:gd name="connsiteY4-44" fmla="*/ 1235122 h 1235122"/>
              <a:gd name="connsiteX5-45" fmla="*/ 0 w 12192000"/>
              <a:gd name="connsiteY5-46" fmla="*/ 1235122 h 1235122"/>
              <a:gd name="connsiteX6" fmla="*/ 0 w 12192000"/>
              <a:gd name="connsiteY6" fmla="*/ 286603 h 1235122"/>
              <a:gd name="connsiteX0-47" fmla="*/ 0 w 12192000"/>
              <a:gd name="connsiteY0-48" fmla="*/ 382138 h 1330657"/>
              <a:gd name="connsiteX1-49" fmla="*/ 1023582 w 12192000"/>
              <a:gd name="connsiteY1-50" fmla="*/ 95535 h 1330657"/>
              <a:gd name="connsiteX2-51" fmla="*/ 5336275 w 12192000"/>
              <a:gd name="connsiteY2-52" fmla="*/ 0 h 1330657"/>
              <a:gd name="connsiteX3-53" fmla="*/ 12192000 w 12192000"/>
              <a:gd name="connsiteY3-54" fmla="*/ 382138 h 1330657"/>
              <a:gd name="connsiteX4-55" fmla="*/ 12192000 w 12192000"/>
              <a:gd name="connsiteY4-56" fmla="*/ 1330657 h 1330657"/>
              <a:gd name="connsiteX5-57" fmla="*/ 0 w 12192000"/>
              <a:gd name="connsiteY5-58" fmla="*/ 1330657 h 1330657"/>
              <a:gd name="connsiteX6-59" fmla="*/ 0 w 12192000"/>
              <a:gd name="connsiteY6-60" fmla="*/ 382138 h 1330657"/>
              <a:gd name="connsiteX0-61" fmla="*/ 0 w 12192000"/>
              <a:gd name="connsiteY0-62" fmla="*/ 383955 h 1332474"/>
              <a:gd name="connsiteX1-63" fmla="*/ 1023582 w 12192000"/>
              <a:gd name="connsiteY1-64" fmla="*/ 97352 h 1332474"/>
              <a:gd name="connsiteX2-65" fmla="*/ 5336275 w 12192000"/>
              <a:gd name="connsiteY2-66" fmla="*/ 1817 h 1332474"/>
              <a:gd name="connsiteX3-67" fmla="*/ 8434316 w 12192000"/>
              <a:gd name="connsiteY3-68" fmla="*/ 165591 h 1332474"/>
              <a:gd name="connsiteX4-69" fmla="*/ 12192000 w 12192000"/>
              <a:gd name="connsiteY4-70" fmla="*/ 383955 h 1332474"/>
              <a:gd name="connsiteX5-71" fmla="*/ 12192000 w 12192000"/>
              <a:gd name="connsiteY5-72" fmla="*/ 1332474 h 1332474"/>
              <a:gd name="connsiteX6-73" fmla="*/ 0 w 12192000"/>
              <a:gd name="connsiteY6-74" fmla="*/ 1332474 h 1332474"/>
              <a:gd name="connsiteX7" fmla="*/ 0 w 12192000"/>
              <a:gd name="connsiteY7" fmla="*/ 383955 h 1332474"/>
              <a:gd name="connsiteX0-75" fmla="*/ 0 w 12192000"/>
              <a:gd name="connsiteY0-76" fmla="*/ 423080 h 1371599"/>
              <a:gd name="connsiteX1-77" fmla="*/ 1023582 w 12192000"/>
              <a:gd name="connsiteY1-78" fmla="*/ 136477 h 1371599"/>
              <a:gd name="connsiteX2-79" fmla="*/ 5336275 w 12192000"/>
              <a:gd name="connsiteY2-80" fmla="*/ 40942 h 1371599"/>
              <a:gd name="connsiteX3-81" fmla="*/ 8284191 w 12192000"/>
              <a:gd name="connsiteY3-82" fmla="*/ 0 h 1371599"/>
              <a:gd name="connsiteX4-83" fmla="*/ 12192000 w 12192000"/>
              <a:gd name="connsiteY4-84" fmla="*/ 423080 h 1371599"/>
              <a:gd name="connsiteX5-85" fmla="*/ 12192000 w 12192000"/>
              <a:gd name="connsiteY5-86" fmla="*/ 1371599 h 1371599"/>
              <a:gd name="connsiteX6-87" fmla="*/ 0 w 12192000"/>
              <a:gd name="connsiteY6-88" fmla="*/ 1371599 h 1371599"/>
              <a:gd name="connsiteX7-89" fmla="*/ 0 w 12192000"/>
              <a:gd name="connsiteY7-90" fmla="*/ 423080 h 1371599"/>
              <a:gd name="connsiteX0-91" fmla="*/ 0 w 12192000"/>
              <a:gd name="connsiteY0-92" fmla="*/ 423080 h 1371599"/>
              <a:gd name="connsiteX1-93" fmla="*/ 1023582 w 12192000"/>
              <a:gd name="connsiteY1-94" fmla="*/ 136477 h 1371599"/>
              <a:gd name="connsiteX2-95" fmla="*/ 5336275 w 12192000"/>
              <a:gd name="connsiteY2-96" fmla="*/ 40942 h 1371599"/>
              <a:gd name="connsiteX3-97" fmla="*/ 8284191 w 12192000"/>
              <a:gd name="connsiteY3-98" fmla="*/ 0 h 1371599"/>
              <a:gd name="connsiteX4-99" fmla="*/ 10222173 w 12192000"/>
              <a:gd name="connsiteY4-100" fmla="*/ 218365 h 1371599"/>
              <a:gd name="connsiteX5-101" fmla="*/ 12192000 w 12192000"/>
              <a:gd name="connsiteY5-102" fmla="*/ 423080 h 1371599"/>
              <a:gd name="connsiteX6-103" fmla="*/ 12192000 w 12192000"/>
              <a:gd name="connsiteY6-104" fmla="*/ 1371599 h 1371599"/>
              <a:gd name="connsiteX7-105" fmla="*/ 0 w 12192000"/>
              <a:gd name="connsiteY7-106" fmla="*/ 1371599 h 1371599"/>
              <a:gd name="connsiteX8" fmla="*/ 0 w 12192000"/>
              <a:gd name="connsiteY8" fmla="*/ 423080 h 1371599"/>
              <a:gd name="connsiteX0-107" fmla="*/ 0 w 12192000"/>
              <a:gd name="connsiteY0-108" fmla="*/ 532261 h 1480780"/>
              <a:gd name="connsiteX1-109" fmla="*/ 1023582 w 12192000"/>
              <a:gd name="connsiteY1-110" fmla="*/ 245658 h 1480780"/>
              <a:gd name="connsiteX2-111" fmla="*/ 5336275 w 12192000"/>
              <a:gd name="connsiteY2-112" fmla="*/ 150123 h 1480780"/>
              <a:gd name="connsiteX3-113" fmla="*/ 8284191 w 12192000"/>
              <a:gd name="connsiteY3-114" fmla="*/ 109181 h 1480780"/>
              <a:gd name="connsiteX4-115" fmla="*/ 11395880 w 12192000"/>
              <a:gd name="connsiteY4-116" fmla="*/ 0 h 1480780"/>
              <a:gd name="connsiteX5-117" fmla="*/ 12192000 w 12192000"/>
              <a:gd name="connsiteY5-118" fmla="*/ 532261 h 1480780"/>
              <a:gd name="connsiteX6-119" fmla="*/ 12192000 w 12192000"/>
              <a:gd name="connsiteY6-120" fmla="*/ 1480780 h 1480780"/>
              <a:gd name="connsiteX7-121" fmla="*/ 0 w 12192000"/>
              <a:gd name="connsiteY7-122" fmla="*/ 1480780 h 1480780"/>
              <a:gd name="connsiteX8-123" fmla="*/ 0 w 12192000"/>
              <a:gd name="connsiteY8-124" fmla="*/ 532261 h 1480780"/>
              <a:gd name="connsiteX0-125" fmla="*/ 0 w 12192000"/>
              <a:gd name="connsiteY0-126" fmla="*/ 532261 h 1480780"/>
              <a:gd name="connsiteX1-127" fmla="*/ 1023582 w 12192000"/>
              <a:gd name="connsiteY1-128" fmla="*/ 245658 h 1480780"/>
              <a:gd name="connsiteX2-129" fmla="*/ 5336275 w 12192000"/>
              <a:gd name="connsiteY2-130" fmla="*/ 150123 h 1480780"/>
              <a:gd name="connsiteX3-131" fmla="*/ 8284191 w 12192000"/>
              <a:gd name="connsiteY3-132" fmla="*/ 109181 h 1480780"/>
              <a:gd name="connsiteX4-133" fmla="*/ 11395880 w 12192000"/>
              <a:gd name="connsiteY4-134" fmla="*/ 0 h 1480780"/>
              <a:gd name="connsiteX5-135" fmla="*/ 12178352 w 12192000"/>
              <a:gd name="connsiteY5-136" fmla="*/ 272953 h 1480780"/>
              <a:gd name="connsiteX6-137" fmla="*/ 12192000 w 12192000"/>
              <a:gd name="connsiteY6-138" fmla="*/ 1480780 h 1480780"/>
              <a:gd name="connsiteX7-139" fmla="*/ 0 w 12192000"/>
              <a:gd name="connsiteY7-140" fmla="*/ 1480780 h 1480780"/>
              <a:gd name="connsiteX8-141" fmla="*/ 0 w 12192000"/>
              <a:gd name="connsiteY8-142" fmla="*/ 532261 h 1480780"/>
              <a:gd name="connsiteX0-143" fmla="*/ 0 w 12192000"/>
              <a:gd name="connsiteY0-144" fmla="*/ 532261 h 1480780"/>
              <a:gd name="connsiteX1-145" fmla="*/ 1023582 w 12192000"/>
              <a:gd name="connsiteY1-146" fmla="*/ 245658 h 1480780"/>
              <a:gd name="connsiteX2-147" fmla="*/ 5336275 w 12192000"/>
              <a:gd name="connsiteY2-148" fmla="*/ 150123 h 1480780"/>
              <a:gd name="connsiteX3-149" fmla="*/ 8284191 w 12192000"/>
              <a:gd name="connsiteY3-150" fmla="*/ 109181 h 1480780"/>
              <a:gd name="connsiteX4-151" fmla="*/ 11395880 w 12192000"/>
              <a:gd name="connsiteY4-152" fmla="*/ 0 h 1480780"/>
              <a:gd name="connsiteX5-153" fmla="*/ 12178352 w 12192000"/>
              <a:gd name="connsiteY5-154" fmla="*/ 272953 h 1480780"/>
              <a:gd name="connsiteX6-155" fmla="*/ 12192000 w 12192000"/>
              <a:gd name="connsiteY6-156" fmla="*/ 1480780 h 1480780"/>
              <a:gd name="connsiteX7-157" fmla="*/ 0 w 12192000"/>
              <a:gd name="connsiteY7-158" fmla="*/ 1480780 h 1480780"/>
              <a:gd name="connsiteX8-159" fmla="*/ 0 w 12192000"/>
              <a:gd name="connsiteY8-160" fmla="*/ 532261 h 1480780"/>
              <a:gd name="connsiteX0-161" fmla="*/ 0 w 12192000"/>
              <a:gd name="connsiteY0-162" fmla="*/ 532261 h 1480780"/>
              <a:gd name="connsiteX1-163" fmla="*/ 1023582 w 12192000"/>
              <a:gd name="connsiteY1-164" fmla="*/ 245658 h 1480780"/>
              <a:gd name="connsiteX2-165" fmla="*/ 5336275 w 12192000"/>
              <a:gd name="connsiteY2-166" fmla="*/ 150123 h 1480780"/>
              <a:gd name="connsiteX3-167" fmla="*/ 8284191 w 12192000"/>
              <a:gd name="connsiteY3-168" fmla="*/ 109181 h 1480780"/>
              <a:gd name="connsiteX4-169" fmla="*/ 11395880 w 12192000"/>
              <a:gd name="connsiteY4-170" fmla="*/ 0 h 1480780"/>
              <a:gd name="connsiteX5-171" fmla="*/ 12178352 w 12192000"/>
              <a:gd name="connsiteY5-172" fmla="*/ 272953 h 1480780"/>
              <a:gd name="connsiteX6-173" fmla="*/ 12192000 w 12192000"/>
              <a:gd name="connsiteY6-174" fmla="*/ 1480780 h 1480780"/>
              <a:gd name="connsiteX7-175" fmla="*/ 0 w 12192000"/>
              <a:gd name="connsiteY7-176" fmla="*/ 1480780 h 1480780"/>
              <a:gd name="connsiteX8-177" fmla="*/ 0 w 12192000"/>
              <a:gd name="connsiteY8-178" fmla="*/ 532261 h 1480780"/>
              <a:gd name="connsiteX0-179" fmla="*/ 0 w 12192000"/>
              <a:gd name="connsiteY0-180" fmla="*/ 532261 h 1480780"/>
              <a:gd name="connsiteX1-181" fmla="*/ 1023582 w 12192000"/>
              <a:gd name="connsiteY1-182" fmla="*/ 245658 h 1480780"/>
              <a:gd name="connsiteX2-183" fmla="*/ 5336275 w 12192000"/>
              <a:gd name="connsiteY2-184" fmla="*/ 150123 h 1480780"/>
              <a:gd name="connsiteX3-185" fmla="*/ 8284191 w 12192000"/>
              <a:gd name="connsiteY3-186" fmla="*/ 109181 h 1480780"/>
              <a:gd name="connsiteX4-187" fmla="*/ 11395880 w 12192000"/>
              <a:gd name="connsiteY4-188" fmla="*/ 0 h 1480780"/>
              <a:gd name="connsiteX5-189" fmla="*/ 12178352 w 12192000"/>
              <a:gd name="connsiteY5-190" fmla="*/ 272953 h 1480780"/>
              <a:gd name="connsiteX6-191" fmla="*/ 12192000 w 12192000"/>
              <a:gd name="connsiteY6-192" fmla="*/ 1480780 h 1480780"/>
              <a:gd name="connsiteX7-193" fmla="*/ 0 w 12192000"/>
              <a:gd name="connsiteY7-194" fmla="*/ 1480780 h 1480780"/>
              <a:gd name="connsiteX8-195" fmla="*/ 0 w 12192000"/>
              <a:gd name="connsiteY8-196" fmla="*/ 532261 h 1480780"/>
              <a:gd name="connsiteX0-197" fmla="*/ 0 w 12192000"/>
              <a:gd name="connsiteY0-198" fmla="*/ 532261 h 1480780"/>
              <a:gd name="connsiteX1-199" fmla="*/ 1023582 w 12192000"/>
              <a:gd name="connsiteY1-200" fmla="*/ 245658 h 1480780"/>
              <a:gd name="connsiteX2-201" fmla="*/ 5336275 w 12192000"/>
              <a:gd name="connsiteY2-202" fmla="*/ 150123 h 1480780"/>
              <a:gd name="connsiteX3-203" fmla="*/ 8284191 w 12192000"/>
              <a:gd name="connsiteY3-204" fmla="*/ 109181 h 1480780"/>
              <a:gd name="connsiteX4-205" fmla="*/ 11395880 w 12192000"/>
              <a:gd name="connsiteY4-206" fmla="*/ 0 h 1480780"/>
              <a:gd name="connsiteX5-207" fmla="*/ 12178352 w 12192000"/>
              <a:gd name="connsiteY5-208" fmla="*/ 272953 h 1480780"/>
              <a:gd name="connsiteX6-209" fmla="*/ 12192000 w 12192000"/>
              <a:gd name="connsiteY6-210" fmla="*/ 1480780 h 1480780"/>
              <a:gd name="connsiteX7-211" fmla="*/ 0 w 12192000"/>
              <a:gd name="connsiteY7-212" fmla="*/ 1480780 h 1480780"/>
              <a:gd name="connsiteX8-213" fmla="*/ 0 w 12192000"/>
              <a:gd name="connsiteY8-214" fmla="*/ 532261 h 1480780"/>
              <a:gd name="connsiteX0-215" fmla="*/ 0 w 12192000"/>
              <a:gd name="connsiteY0-216" fmla="*/ 533366 h 1481885"/>
              <a:gd name="connsiteX1-217" fmla="*/ 1023582 w 12192000"/>
              <a:gd name="connsiteY1-218" fmla="*/ 246763 h 1481885"/>
              <a:gd name="connsiteX2-219" fmla="*/ 5336275 w 12192000"/>
              <a:gd name="connsiteY2-220" fmla="*/ 151228 h 1481885"/>
              <a:gd name="connsiteX3-221" fmla="*/ 8284191 w 12192000"/>
              <a:gd name="connsiteY3-222" fmla="*/ 110286 h 1481885"/>
              <a:gd name="connsiteX4-223" fmla="*/ 11395880 w 12192000"/>
              <a:gd name="connsiteY4-224" fmla="*/ 1105 h 1481885"/>
              <a:gd name="connsiteX5-225" fmla="*/ 12178352 w 12192000"/>
              <a:gd name="connsiteY5-226" fmla="*/ 274058 h 1481885"/>
              <a:gd name="connsiteX6-227" fmla="*/ 12192000 w 12192000"/>
              <a:gd name="connsiteY6-228" fmla="*/ 1481885 h 1481885"/>
              <a:gd name="connsiteX7-229" fmla="*/ 0 w 12192000"/>
              <a:gd name="connsiteY7-230" fmla="*/ 1481885 h 1481885"/>
              <a:gd name="connsiteX8-231" fmla="*/ 0 w 12192000"/>
              <a:gd name="connsiteY8-232" fmla="*/ 533366 h 1481885"/>
              <a:gd name="connsiteX0-233" fmla="*/ 0 w 12192000"/>
              <a:gd name="connsiteY0-234" fmla="*/ 533366 h 1481885"/>
              <a:gd name="connsiteX1-235" fmla="*/ 1023582 w 12192000"/>
              <a:gd name="connsiteY1-236" fmla="*/ 246763 h 1481885"/>
              <a:gd name="connsiteX2-237" fmla="*/ 5336275 w 12192000"/>
              <a:gd name="connsiteY2-238" fmla="*/ 151228 h 1481885"/>
              <a:gd name="connsiteX3-239" fmla="*/ 8284191 w 12192000"/>
              <a:gd name="connsiteY3-240" fmla="*/ 110286 h 1481885"/>
              <a:gd name="connsiteX4-241" fmla="*/ 11395880 w 12192000"/>
              <a:gd name="connsiteY4-242" fmla="*/ 1105 h 1481885"/>
              <a:gd name="connsiteX5-243" fmla="*/ 12178352 w 12192000"/>
              <a:gd name="connsiteY5-244" fmla="*/ 274058 h 1481885"/>
              <a:gd name="connsiteX6-245" fmla="*/ 12192000 w 12192000"/>
              <a:gd name="connsiteY6-246" fmla="*/ 1481885 h 1481885"/>
              <a:gd name="connsiteX7-247" fmla="*/ 0 w 12192000"/>
              <a:gd name="connsiteY7-248" fmla="*/ 1481885 h 1481885"/>
              <a:gd name="connsiteX8-249" fmla="*/ 0 w 12192000"/>
              <a:gd name="connsiteY8-250" fmla="*/ 533366 h 1481885"/>
              <a:gd name="connsiteX0-251" fmla="*/ 0 w 12192000"/>
              <a:gd name="connsiteY0-252" fmla="*/ 533366 h 1481885"/>
              <a:gd name="connsiteX1-253" fmla="*/ 1023582 w 12192000"/>
              <a:gd name="connsiteY1-254" fmla="*/ 246763 h 1481885"/>
              <a:gd name="connsiteX2-255" fmla="*/ 5336275 w 12192000"/>
              <a:gd name="connsiteY2-256" fmla="*/ 151228 h 1481885"/>
              <a:gd name="connsiteX3-257" fmla="*/ 8448530 w 12192000"/>
              <a:gd name="connsiteY3-258" fmla="*/ 122927 h 1481885"/>
              <a:gd name="connsiteX4-259" fmla="*/ 11395880 w 12192000"/>
              <a:gd name="connsiteY4-260" fmla="*/ 1105 h 1481885"/>
              <a:gd name="connsiteX5-261" fmla="*/ 12178352 w 12192000"/>
              <a:gd name="connsiteY5-262" fmla="*/ 274058 h 1481885"/>
              <a:gd name="connsiteX6-263" fmla="*/ 12192000 w 12192000"/>
              <a:gd name="connsiteY6-264" fmla="*/ 1481885 h 1481885"/>
              <a:gd name="connsiteX7-265" fmla="*/ 0 w 12192000"/>
              <a:gd name="connsiteY7-266" fmla="*/ 1481885 h 1481885"/>
              <a:gd name="connsiteX8-267" fmla="*/ 0 w 12192000"/>
              <a:gd name="connsiteY8-268" fmla="*/ 533366 h 1481885"/>
              <a:gd name="connsiteX0-269" fmla="*/ 0 w 12192000"/>
              <a:gd name="connsiteY0-270" fmla="*/ 533366 h 1481885"/>
              <a:gd name="connsiteX1-271" fmla="*/ 1023582 w 12192000"/>
              <a:gd name="connsiteY1-272" fmla="*/ 246763 h 1481885"/>
              <a:gd name="connsiteX2-273" fmla="*/ 5336275 w 12192000"/>
              <a:gd name="connsiteY2-274" fmla="*/ 151228 h 1481885"/>
              <a:gd name="connsiteX3-275" fmla="*/ 8448530 w 12192000"/>
              <a:gd name="connsiteY3-276" fmla="*/ 122927 h 1481885"/>
              <a:gd name="connsiteX4-277" fmla="*/ 11395880 w 12192000"/>
              <a:gd name="connsiteY4-278" fmla="*/ 1105 h 1481885"/>
              <a:gd name="connsiteX5-279" fmla="*/ 12178352 w 12192000"/>
              <a:gd name="connsiteY5-280" fmla="*/ 274058 h 1481885"/>
              <a:gd name="connsiteX6-281" fmla="*/ 12192000 w 12192000"/>
              <a:gd name="connsiteY6-282" fmla="*/ 1481885 h 1481885"/>
              <a:gd name="connsiteX7-283" fmla="*/ 0 w 12192000"/>
              <a:gd name="connsiteY7-284" fmla="*/ 1481885 h 1481885"/>
              <a:gd name="connsiteX8-285" fmla="*/ 0 w 12192000"/>
              <a:gd name="connsiteY8-286" fmla="*/ 533366 h 1481885"/>
              <a:gd name="connsiteX0-287" fmla="*/ 0 w 12192000"/>
              <a:gd name="connsiteY0-288" fmla="*/ 533366 h 1481885"/>
              <a:gd name="connsiteX1-289" fmla="*/ 1023582 w 12192000"/>
              <a:gd name="connsiteY1-290" fmla="*/ 246763 h 1481885"/>
              <a:gd name="connsiteX2-291" fmla="*/ 5336275 w 12192000"/>
              <a:gd name="connsiteY2-292" fmla="*/ 151228 h 1481885"/>
              <a:gd name="connsiteX3-293" fmla="*/ 7289917 w 12192000"/>
              <a:gd name="connsiteY3-294" fmla="*/ 85005 h 1481885"/>
              <a:gd name="connsiteX4-295" fmla="*/ 8448530 w 12192000"/>
              <a:gd name="connsiteY4-296" fmla="*/ 122927 h 1481885"/>
              <a:gd name="connsiteX5-297" fmla="*/ 11395880 w 12192000"/>
              <a:gd name="connsiteY5-298" fmla="*/ 1105 h 1481885"/>
              <a:gd name="connsiteX6-299" fmla="*/ 12178352 w 12192000"/>
              <a:gd name="connsiteY6-300" fmla="*/ 274058 h 1481885"/>
              <a:gd name="connsiteX7-301" fmla="*/ 12192000 w 12192000"/>
              <a:gd name="connsiteY7-302" fmla="*/ 1481885 h 1481885"/>
              <a:gd name="connsiteX8-303" fmla="*/ 0 w 12192000"/>
              <a:gd name="connsiteY8-304" fmla="*/ 1481885 h 1481885"/>
              <a:gd name="connsiteX9" fmla="*/ 0 w 12192000"/>
              <a:gd name="connsiteY9" fmla="*/ 533366 h 1481885"/>
              <a:gd name="connsiteX0-305" fmla="*/ 0 w 12192000"/>
              <a:gd name="connsiteY0-306" fmla="*/ 533366 h 1481885"/>
              <a:gd name="connsiteX1-307" fmla="*/ 1023582 w 12192000"/>
              <a:gd name="connsiteY1-308" fmla="*/ 246763 h 1481885"/>
              <a:gd name="connsiteX2-309" fmla="*/ 5336275 w 12192000"/>
              <a:gd name="connsiteY2-310" fmla="*/ 151228 h 1481885"/>
              <a:gd name="connsiteX3-311" fmla="*/ 7205641 w 12192000"/>
              <a:gd name="connsiteY3-312" fmla="*/ 325193 h 1481885"/>
              <a:gd name="connsiteX4-313" fmla="*/ 8448530 w 12192000"/>
              <a:gd name="connsiteY4-314" fmla="*/ 122927 h 1481885"/>
              <a:gd name="connsiteX5-315" fmla="*/ 11395880 w 12192000"/>
              <a:gd name="connsiteY5-316" fmla="*/ 1105 h 1481885"/>
              <a:gd name="connsiteX6-317" fmla="*/ 12178352 w 12192000"/>
              <a:gd name="connsiteY6-318" fmla="*/ 274058 h 1481885"/>
              <a:gd name="connsiteX7-319" fmla="*/ 12192000 w 12192000"/>
              <a:gd name="connsiteY7-320" fmla="*/ 1481885 h 1481885"/>
              <a:gd name="connsiteX8-321" fmla="*/ 0 w 12192000"/>
              <a:gd name="connsiteY8-322" fmla="*/ 1481885 h 1481885"/>
              <a:gd name="connsiteX9-323" fmla="*/ 0 w 12192000"/>
              <a:gd name="connsiteY9-324" fmla="*/ 533366 h 1481885"/>
              <a:gd name="connsiteX0-325" fmla="*/ 0 w 12192000"/>
              <a:gd name="connsiteY0-326" fmla="*/ 533366 h 1481885"/>
              <a:gd name="connsiteX1-327" fmla="*/ 1023582 w 12192000"/>
              <a:gd name="connsiteY1-328" fmla="*/ 246763 h 1481885"/>
              <a:gd name="connsiteX2-329" fmla="*/ 5336275 w 12192000"/>
              <a:gd name="connsiteY2-330" fmla="*/ 151228 h 1481885"/>
              <a:gd name="connsiteX3-331" fmla="*/ 7205641 w 12192000"/>
              <a:gd name="connsiteY3-332" fmla="*/ 325193 h 1481885"/>
              <a:gd name="connsiteX4-333" fmla="*/ 8448530 w 12192000"/>
              <a:gd name="connsiteY4-334" fmla="*/ 122927 h 1481885"/>
              <a:gd name="connsiteX5-335" fmla="*/ 11395880 w 12192000"/>
              <a:gd name="connsiteY5-336" fmla="*/ 1105 h 1481885"/>
              <a:gd name="connsiteX6-337" fmla="*/ 12178352 w 12192000"/>
              <a:gd name="connsiteY6-338" fmla="*/ 274058 h 1481885"/>
              <a:gd name="connsiteX7-339" fmla="*/ 12192000 w 12192000"/>
              <a:gd name="connsiteY7-340" fmla="*/ 1481885 h 1481885"/>
              <a:gd name="connsiteX8-341" fmla="*/ 0 w 12192000"/>
              <a:gd name="connsiteY8-342" fmla="*/ 1481885 h 1481885"/>
              <a:gd name="connsiteX9-343" fmla="*/ 0 w 12192000"/>
              <a:gd name="connsiteY9-344" fmla="*/ 533366 h 1481885"/>
              <a:gd name="connsiteX0-345" fmla="*/ 0 w 12192000"/>
              <a:gd name="connsiteY0-346" fmla="*/ 533366 h 1481885"/>
              <a:gd name="connsiteX1-347" fmla="*/ 1023582 w 12192000"/>
              <a:gd name="connsiteY1-348" fmla="*/ 246763 h 1481885"/>
              <a:gd name="connsiteX2-349" fmla="*/ 5336275 w 12192000"/>
              <a:gd name="connsiteY2-350" fmla="*/ 151228 h 1481885"/>
              <a:gd name="connsiteX3-351" fmla="*/ 7205641 w 12192000"/>
              <a:gd name="connsiteY3-352" fmla="*/ 325193 h 1481885"/>
              <a:gd name="connsiteX4-353" fmla="*/ 8448530 w 12192000"/>
              <a:gd name="connsiteY4-354" fmla="*/ 122927 h 1481885"/>
              <a:gd name="connsiteX5-355" fmla="*/ 11395880 w 12192000"/>
              <a:gd name="connsiteY5-356" fmla="*/ 1105 h 1481885"/>
              <a:gd name="connsiteX6-357" fmla="*/ 12178352 w 12192000"/>
              <a:gd name="connsiteY6-358" fmla="*/ 274058 h 1481885"/>
              <a:gd name="connsiteX7-359" fmla="*/ 12192000 w 12192000"/>
              <a:gd name="connsiteY7-360" fmla="*/ 1481885 h 1481885"/>
              <a:gd name="connsiteX8-361" fmla="*/ 0 w 12192000"/>
              <a:gd name="connsiteY8-362" fmla="*/ 1481885 h 1481885"/>
              <a:gd name="connsiteX9-363" fmla="*/ 0 w 12192000"/>
              <a:gd name="connsiteY9-364" fmla="*/ 533366 h 1481885"/>
              <a:gd name="connsiteX0-365" fmla="*/ 0 w 12192000"/>
              <a:gd name="connsiteY0-366" fmla="*/ 533366 h 1481885"/>
              <a:gd name="connsiteX1-367" fmla="*/ 1023582 w 12192000"/>
              <a:gd name="connsiteY1-368" fmla="*/ 246763 h 1481885"/>
              <a:gd name="connsiteX2-369" fmla="*/ 5336275 w 12192000"/>
              <a:gd name="connsiteY2-370" fmla="*/ 151228 h 1481885"/>
              <a:gd name="connsiteX3-371" fmla="*/ 7205641 w 12192000"/>
              <a:gd name="connsiteY3-372" fmla="*/ 325193 h 1481885"/>
              <a:gd name="connsiteX4-373" fmla="*/ 8448530 w 12192000"/>
              <a:gd name="connsiteY4-374" fmla="*/ 122927 h 1481885"/>
              <a:gd name="connsiteX5-375" fmla="*/ 11395880 w 12192000"/>
              <a:gd name="connsiteY5-376" fmla="*/ 1105 h 1481885"/>
              <a:gd name="connsiteX6-377" fmla="*/ 12178352 w 12192000"/>
              <a:gd name="connsiteY6-378" fmla="*/ 274058 h 1481885"/>
              <a:gd name="connsiteX7-379" fmla="*/ 12192000 w 12192000"/>
              <a:gd name="connsiteY7-380" fmla="*/ 1481885 h 1481885"/>
              <a:gd name="connsiteX8-381" fmla="*/ 0 w 12192000"/>
              <a:gd name="connsiteY8-382" fmla="*/ 1481885 h 1481885"/>
              <a:gd name="connsiteX9-383" fmla="*/ 0 w 12192000"/>
              <a:gd name="connsiteY9-384" fmla="*/ 533366 h 1481885"/>
              <a:gd name="connsiteX0-385" fmla="*/ 0 w 12192000"/>
              <a:gd name="connsiteY0-386" fmla="*/ 533366 h 1481885"/>
              <a:gd name="connsiteX1-387" fmla="*/ 1023582 w 12192000"/>
              <a:gd name="connsiteY1-388" fmla="*/ 246763 h 1481885"/>
              <a:gd name="connsiteX2-389" fmla="*/ 5336275 w 12192000"/>
              <a:gd name="connsiteY2-390" fmla="*/ 151228 h 1481885"/>
              <a:gd name="connsiteX3-391" fmla="*/ 7205641 w 12192000"/>
              <a:gd name="connsiteY3-392" fmla="*/ 325193 h 1481885"/>
              <a:gd name="connsiteX4-393" fmla="*/ 8448530 w 12192000"/>
              <a:gd name="connsiteY4-394" fmla="*/ 122927 h 1481885"/>
              <a:gd name="connsiteX5-395" fmla="*/ 11395880 w 12192000"/>
              <a:gd name="connsiteY5-396" fmla="*/ 1105 h 1481885"/>
              <a:gd name="connsiteX6-397" fmla="*/ 12178352 w 12192000"/>
              <a:gd name="connsiteY6-398" fmla="*/ 274058 h 1481885"/>
              <a:gd name="connsiteX7-399" fmla="*/ 12192000 w 12192000"/>
              <a:gd name="connsiteY7-400" fmla="*/ 1481885 h 1481885"/>
              <a:gd name="connsiteX8-401" fmla="*/ 0 w 12192000"/>
              <a:gd name="connsiteY8-402" fmla="*/ 1481885 h 1481885"/>
              <a:gd name="connsiteX9-403" fmla="*/ 0 w 12192000"/>
              <a:gd name="connsiteY9-404" fmla="*/ 533366 h 1481885"/>
              <a:gd name="connsiteX0-405" fmla="*/ 0 w 12192000"/>
              <a:gd name="connsiteY0-406" fmla="*/ 533366 h 1481885"/>
              <a:gd name="connsiteX1-407" fmla="*/ 1023582 w 12192000"/>
              <a:gd name="connsiteY1-408" fmla="*/ 246763 h 1481885"/>
              <a:gd name="connsiteX2-409" fmla="*/ 5336275 w 12192000"/>
              <a:gd name="connsiteY2-410" fmla="*/ 151228 h 1481885"/>
              <a:gd name="connsiteX3-411" fmla="*/ 7205641 w 12192000"/>
              <a:gd name="connsiteY3-412" fmla="*/ 325193 h 1481885"/>
              <a:gd name="connsiteX4-413" fmla="*/ 8448530 w 12192000"/>
              <a:gd name="connsiteY4-414" fmla="*/ 122927 h 1481885"/>
              <a:gd name="connsiteX5-415" fmla="*/ 11395880 w 12192000"/>
              <a:gd name="connsiteY5-416" fmla="*/ 1105 h 1481885"/>
              <a:gd name="connsiteX6-417" fmla="*/ 12178352 w 12192000"/>
              <a:gd name="connsiteY6-418" fmla="*/ 274058 h 1481885"/>
              <a:gd name="connsiteX7-419" fmla="*/ 12192000 w 12192000"/>
              <a:gd name="connsiteY7-420" fmla="*/ 1481885 h 1481885"/>
              <a:gd name="connsiteX8-421" fmla="*/ 0 w 12192000"/>
              <a:gd name="connsiteY8-422" fmla="*/ 1481885 h 1481885"/>
              <a:gd name="connsiteX9-423" fmla="*/ 0 w 12192000"/>
              <a:gd name="connsiteY9-424" fmla="*/ 533366 h 1481885"/>
              <a:gd name="connsiteX0-425" fmla="*/ 0 w 12192000"/>
              <a:gd name="connsiteY0-426" fmla="*/ 533366 h 1481885"/>
              <a:gd name="connsiteX1-427" fmla="*/ 1023582 w 12192000"/>
              <a:gd name="connsiteY1-428" fmla="*/ 246763 h 1481885"/>
              <a:gd name="connsiteX2-429" fmla="*/ 5336275 w 12192000"/>
              <a:gd name="connsiteY2-430" fmla="*/ 151228 h 1481885"/>
              <a:gd name="connsiteX3-431" fmla="*/ 7205641 w 12192000"/>
              <a:gd name="connsiteY3-432" fmla="*/ 325193 h 1481885"/>
              <a:gd name="connsiteX4-433" fmla="*/ 8448530 w 12192000"/>
              <a:gd name="connsiteY4-434" fmla="*/ 122927 h 1481885"/>
              <a:gd name="connsiteX5-435" fmla="*/ 11395880 w 12192000"/>
              <a:gd name="connsiteY5-436" fmla="*/ 1105 h 1481885"/>
              <a:gd name="connsiteX6-437" fmla="*/ 12178352 w 12192000"/>
              <a:gd name="connsiteY6-438" fmla="*/ 274058 h 1481885"/>
              <a:gd name="connsiteX7-439" fmla="*/ 12192000 w 12192000"/>
              <a:gd name="connsiteY7-440" fmla="*/ 1481885 h 1481885"/>
              <a:gd name="connsiteX8-441" fmla="*/ 0 w 12192000"/>
              <a:gd name="connsiteY8-442" fmla="*/ 1481885 h 1481885"/>
              <a:gd name="connsiteX9-443" fmla="*/ 0 w 12192000"/>
              <a:gd name="connsiteY9-444" fmla="*/ 533366 h 1481885"/>
              <a:gd name="connsiteX0-445" fmla="*/ 0 w 12192000"/>
              <a:gd name="connsiteY0-446" fmla="*/ 533366 h 1481885"/>
              <a:gd name="connsiteX1-447" fmla="*/ 1023582 w 12192000"/>
              <a:gd name="connsiteY1-448" fmla="*/ 246763 h 1481885"/>
              <a:gd name="connsiteX2-449" fmla="*/ 5336275 w 12192000"/>
              <a:gd name="connsiteY2-450" fmla="*/ 151228 h 1481885"/>
              <a:gd name="connsiteX3-451" fmla="*/ 7205641 w 12192000"/>
              <a:gd name="connsiteY3-452" fmla="*/ 325193 h 1481885"/>
              <a:gd name="connsiteX4-453" fmla="*/ 8448530 w 12192000"/>
              <a:gd name="connsiteY4-454" fmla="*/ 122927 h 1481885"/>
              <a:gd name="connsiteX5-455" fmla="*/ 11395880 w 12192000"/>
              <a:gd name="connsiteY5-456" fmla="*/ 1105 h 1481885"/>
              <a:gd name="connsiteX6-457" fmla="*/ 12178352 w 12192000"/>
              <a:gd name="connsiteY6-458" fmla="*/ 274058 h 1481885"/>
              <a:gd name="connsiteX7-459" fmla="*/ 12192000 w 12192000"/>
              <a:gd name="connsiteY7-460" fmla="*/ 1481885 h 1481885"/>
              <a:gd name="connsiteX8-461" fmla="*/ 0 w 12192000"/>
              <a:gd name="connsiteY8-462" fmla="*/ 1481885 h 1481885"/>
              <a:gd name="connsiteX9-463" fmla="*/ 0 w 12192000"/>
              <a:gd name="connsiteY9-464" fmla="*/ 533366 h 1481885"/>
              <a:gd name="connsiteX0-465" fmla="*/ 0 w 12192000"/>
              <a:gd name="connsiteY0-466" fmla="*/ 533366 h 1481885"/>
              <a:gd name="connsiteX1-467" fmla="*/ 1284839 w 12192000"/>
              <a:gd name="connsiteY1-468" fmla="*/ 221480 h 1481885"/>
              <a:gd name="connsiteX2-469" fmla="*/ 5336275 w 12192000"/>
              <a:gd name="connsiteY2-470" fmla="*/ 151228 h 1481885"/>
              <a:gd name="connsiteX3-471" fmla="*/ 7205641 w 12192000"/>
              <a:gd name="connsiteY3-472" fmla="*/ 325193 h 1481885"/>
              <a:gd name="connsiteX4-473" fmla="*/ 8448530 w 12192000"/>
              <a:gd name="connsiteY4-474" fmla="*/ 122927 h 1481885"/>
              <a:gd name="connsiteX5-475" fmla="*/ 11395880 w 12192000"/>
              <a:gd name="connsiteY5-476" fmla="*/ 1105 h 1481885"/>
              <a:gd name="connsiteX6-477" fmla="*/ 12178352 w 12192000"/>
              <a:gd name="connsiteY6-478" fmla="*/ 274058 h 1481885"/>
              <a:gd name="connsiteX7-479" fmla="*/ 12192000 w 12192000"/>
              <a:gd name="connsiteY7-480" fmla="*/ 1481885 h 1481885"/>
              <a:gd name="connsiteX8-481" fmla="*/ 0 w 12192000"/>
              <a:gd name="connsiteY8-482" fmla="*/ 1481885 h 1481885"/>
              <a:gd name="connsiteX9-483" fmla="*/ 0 w 12192000"/>
              <a:gd name="connsiteY9-484" fmla="*/ 533366 h 1481885"/>
              <a:gd name="connsiteX0-485" fmla="*/ 0 w 12192000"/>
              <a:gd name="connsiteY0-486" fmla="*/ 533366 h 1481885"/>
              <a:gd name="connsiteX1-487" fmla="*/ 1284839 w 12192000"/>
              <a:gd name="connsiteY1-488" fmla="*/ 221480 h 1481885"/>
              <a:gd name="connsiteX2-489" fmla="*/ 5336275 w 12192000"/>
              <a:gd name="connsiteY2-490" fmla="*/ 151228 h 1481885"/>
              <a:gd name="connsiteX3-491" fmla="*/ 7205641 w 12192000"/>
              <a:gd name="connsiteY3-492" fmla="*/ 325193 h 1481885"/>
              <a:gd name="connsiteX4-493" fmla="*/ 8448530 w 12192000"/>
              <a:gd name="connsiteY4-494" fmla="*/ 122927 h 1481885"/>
              <a:gd name="connsiteX5-495" fmla="*/ 11395880 w 12192000"/>
              <a:gd name="connsiteY5-496" fmla="*/ 1105 h 1481885"/>
              <a:gd name="connsiteX6-497" fmla="*/ 12178352 w 12192000"/>
              <a:gd name="connsiteY6-498" fmla="*/ 274058 h 1481885"/>
              <a:gd name="connsiteX7-499" fmla="*/ 12192000 w 12192000"/>
              <a:gd name="connsiteY7-500" fmla="*/ 1481885 h 1481885"/>
              <a:gd name="connsiteX8-501" fmla="*/ 0 w 12192000"/>
              <a:gd name="connsiteY8-502" fmla="*/ 1481885 h 1481885"/>
              <a:gd name="connsiteX9-503" fmla="*/ 0 w 12192000"/>
              <a:gd name="connsiteY9-504" fmla="*/ 533366 h 1481885"/>
              <a:gd name="connsiteX0-505" fmla="*/ 4214 w 12192000"/>
              <a:gd name="connsiteY0-506" fmla="*/ 478586 h 1481885"/>
              <a:gd name="connsiteX1-507" fmla="*/ 1284839 w 12192000"/>
              <a:gd name="connsiteY1-508" fmla="*/ 221480 h 1481885"/>
              <a:gd name="connsiteX2-509" fmla="*/ 5336275 w 12192000"/>
              <a:gd name="connsiteY2-510" fmla="*/ 151228 h 1481885"/>
              <a:gd name="connsiteX3-511" fmla="*/ 7205641 w 12192000"/>
              <a:gd name="connsiteY3-512" fmla="*/ 325193 h 1481885"/>
              <a:gd name="connsiteX4-513" fmla="*/ 8448530 w 12192000"/>
              <a:gd name="connsiteY4-514" fmla="*/ 122927 h 1481885"/>
              <a:gd name="connsiteX5-515" fmla="*/ 11395880 w 12192000"/>
              <a:gd name="connsiteY5-516" fmla="*/ 1105 h 1481885"/>
              <a:gd name="connsiteX6-517" fmla="*/ 12178352 w 12192000"/>
              <a:gd name="connsiteY6-518" fmla="*/ 274058 h 1481885"/>
              <a:gd name="connsiteX7-519" fmla="*/ 12192000 w 12192000"/>
              <a:gd name="connsiteY7-520" fmla="*/ 1481885 h 1481885"/>
              <a:gd name="connsiteX8-521" fmla="*/ 0 w 12192000"/>
              <a:gd name="connsiteY8-522" fmla="*/ 1481885 h 1481885"/>
              <a:gd name="connsiteX9-523" fmla="*/ 4214 w 12192000"/>
              <a:gd name="connsiteY9-524" fmla="*/ 478586 h 1481885"/>
              <a:gd name="connsiteX0-525" fmla="*/ 4214 w 12192000"/>
              <a:gd name="connsiteY0-526" fmla="*/ 478586 h 1481885"/>
              <a:gd name="connsiteX1-527" fmla="*/ 1284839 w 12192000"/>
              <a:gd name="connsiteY1-528" fmla="*/ 221480 h 1481885"/>
              <a:gd name="connsiteX2-529" fmla="*/ 5336275 w 12192000"/>
              <a:gd name="connsiteY2-530" fmla="*/ 151228 h 1481885"/>
              <a:gd name="connsiteX3-531" fmla="*/ 7205641 w 12192000"/>
              <a:gd name="connsiteY3-532" fmla="*/ 325193 h 1481885"/>
              <a:gd name="connsiteX4-533" fmla="*/ 8448530 w 12192000"/>
              <a:gd name="connsiteY4-534" fmla="*/ 122927 h 1481885"/>
              <a:gd name="connsiteX5-535" fmla="*/ 11395880 w 12192000"/>
              <a:gd name="connsiteY5-536" fmla="*/ 1105 h 1481885"/>
              <a:gd name="connsiteX6-537" fmla="*/ 12178352 w 12192000"/>
              <a:gd name="connsiteY6-538" fmla="*/ 274058 h 1481885"/>
              <a:gd name="connsiteX7-539" fmla="*/ 12192000 w 12192000"/>
              <a:gd name="connsiteY7-540" fmla="*/ 1481885 h 1481885"/>
              <a:gd name="connsiteX8-541" fmla="*/ 0 w 12192000"/>
              <a:gd name="connsiteY8-542" fmla="*/ 1481885 h 1481885"/>
              <a:gd name="connsiteX9-543" fmla="*/ 4214 w 12192000"/>
              <a:gd name="connsiteY9-544" fmla="*/ 478586 h 14818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59" y="connsiteY6-60"/>
              </a:cxn>
              <a:cxn ang="0">
                <a:pos x="connsiteX7-89" y="connsiteY7-90"/>
              </a:cxn>
              <a:cxn ang="0">
                <a:pos x="connsiteX8-123" y="connsiteY8-124"/>
              </a:cxn>
              <a:cxn ang="0">
                <a:pos x="connsiteX9-323" y="connsiteY9-324"/>
              </a:cxn>
            </a:cxnLst>
            <a:rect l="l" t="t" r="r" b="b"/>
            <a:pathLst>
              <a:path w="12192000" h="1481885">
                <a:moveTo>
                  <a:pt x="4214" y="478586"/>
                </a:moveTo>
                <a:cubicBezTo>
                  <a:pt x="320126" y="332486"/>
                  <a:pt x="396162" y="276040"/>
                  <a:pt x="1284839" y="221480"/>
                </a:cubicBezTo>
                <a:cubicBezTo>
                  <a:pt x="2173516" y="166920"/>
                  <a:pt x="3756730" y="426804"/>
                  <a:pt x="5336275" y="151228"/>
                </a:cubicBezTo>
                <a:cubicBezTo>
                  <a:pt x="6102666" y="53304"/>
                  <a:pt x="6519312" y="212425"/>
                  <a:pt x="7205641" y="325193"/>
                </a:cubicBezTo>
                <a:cubicBezTo>
                  <a:pt x="7736991" y="392111"/>
                  <a:pt x="7764203" y="136910"/>
                  <a:pt x="8448530" y="122927"/>
                </a:cubicBezTo>
                <a:cubicBezTo>
                  <a:pt x="9397269" y="322507"/>
                  <a:pt x="9996261" y="117562"/>
                  <a:pt x="11395880" y="1105"/>
                </a:cubicBezTo>
                <a:cubicBezTo>
                  <a:pt x="11728339" y="-9043"/>
                  <a:pt x="11888031" y="48231"/>
                  <a:pt x="12178352" y="274058"/>
                </a:cubicBezTo>
                <a:lnTo>
                  <a:pt x="12192000" y="1481885"/>
                </a:lnTo>
                <a:lnTo>
                  <a:pt x="0" y="1481885"/>
                </a:lnTo>
                <a:cubicBezTo>
                  <a:pt x="1405" y="1147452"/>
                  <a:pt x="2809" y="813019"/>
                  <a:pt x="4214" y="478586"/>
                </a:cubicBezTo>
                <a:close/>
              </a:path>
            </a:pathLst>
          </a:custGeom>
          <a:solidFill>
            <a:srgbClr val="00B0F0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930-49CC-4794-9486-E057F810AA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07F1-0EB3-451D-842D-2EFD12EBDF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0965" indent="0" algn="ctr">
              <a:buNone/>
              <a:defRPr sz="1600"/>
            </a:lvl4pPr>
            <a:lvl5pPr marL="1828165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2565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33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21149-808F-47E2-8999-002C4FD971B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EF3C5-7651-4375-8559-0FCBD81851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9.xml"/><Relationship Id="rId8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25488930-49CC-4794-9486-E057F810AA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310607F1-0EB3-451D-842D-2EFD12EBDF4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2000"/>
              </a:spcBef>
              <a:buClr>
                <a:schemeClr val="dk1"/>
              </a:buClr>
              <a:buFont typeface="Arial" panose="020B0604020202020204"/>
              <a:buNone/>
              <a:defRPr sz="4800" b="0" i="0" u="none" strike="noStrike" cap="none">
                <a:solidFill>
                  <a:schemeClr val="dk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1pPr>
            <a:lvl2pPr marL="914400" marR="0" lvl="1" indent="-127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 panose="020B0604020202020204"/>
              <a:buNone/>
              <a:defRPr sz="4000" b="0" i="0" u="none" strike="noStrike" cap="none">
                <a:solidFill>
                  <a:schemeClr val="dk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2pPr>
            <a:lvl3pPr marL="1828165" marR="0" lvl="2" indent="-12065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 panose="020B0604020202020204"/>
              <a:buNone/>
              <a:defRPr sz="3600" b="0" i="0" u="none" strike="noStrike" cap="none">
                <a:solidFill>
                  <a:schemeClr val="dk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3pPr>
            <a:lvl4pPr marL="2742565" marR="0" lvl="3" indent="-12065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 panose="020B0604020202020204"/>
              <a:buNone/>
              <a:defRPr sz="3200" b="0" i="0" u="none" strike="noStrike" cap="none">
                <a:solidFill>
                  <a:schemeClr val="dk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4pPr>
            <a:lvl5pPr marL="3656965" marR="0" lvl="4" indent="-12065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 panose="020B0604020202020204"/>
              <a:buNone/>
              <a:defRPr sz="3200" b="0" i="0" u="none" strike="noStrike" cap="none">
                <a:solidFill>
                  <a:schemeClr val="dk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5pPr>
            <a:lvl6pPr marL="5027930" marR="0" lvl="5" indent="-24003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 panose="020B0604020202020204"/>
              <a:buChar char="•"/>
              <a:defRPr sz="3600" b="0" i="0" u="none" strike="noStrike" cap="none">
                <a:solidFill>
                  <a:schemeClr val="dk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6pPr>
            <a:lvl7pPr marL="5942330" marR="0" lvl="6" indent="-24003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 panose="020B0604020202020204"/>
              <a:buChar char="•"/>
              <a:defRPr sz="3600" b="0" i="0" u="none" strike="noStrike" cap="none">
                <a:solidFill>
                  <a:schemeClr val="dk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7pPr>
            <a:lvl8pPr marL="6856730" marR="0" lvl="7" indent="-24003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 panose="020B0604020202020204"/>
              <a:buChar char="•"/>
              <a:defRPr sz="3600" b="0" i="0" u="none" strike="noStrike" cap="none">
                <a:solidFill>
                  <a:schemeClr val="dk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8pPr>
            <a:lvl9pPr marL="7771130" marR="0" lvl="8" indent="-24003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 panose="020B0604020202020204"/>
              <a:buChar char="•"/>
              <a:defRPr sz="3600" b="0" i="0" u="none" strike="noStrike" cap="none">
                <a:solidFill>
                  <a:schemeClr val="dk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9pPr>
          </a:lstStyle>
          <a:p/>
        </p:txBody>
      </p:sp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838419" y="365125"/>
            <a:ext cx="10515163" cy="13255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Montserrat" panose="00000500000000000000"/>
              <a:buNone/>
              <a:defRPr sz="6000" b="0" i="0" u="none" strike="noStrike" cap="none">
                <a:solidFill>
                  <a:schemeClr val="dk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7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7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7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7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7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7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7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7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7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7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7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7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7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7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7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7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7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7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7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144F7-E4C3-410A-84EE-58B768CB0B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C78FB-BD25-45AC-A9FF-196F852149B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2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tags" Target="../tags/tag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3" Type="http://schemas.microsoft.com/office/2007/relationships/hdphoto" Target="../media/image4.wdp"/><Relationship Id="rId2" Type="http://schemas.openxmlformats.org/officeDocument/2006/relationships/image" Target="../media/image3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tags" Target="../tags/tag6.xml"/><Relationship Id="rId7" Type="http://schemas.openxmlformats.org/officeDocument/2006/relationships/image" Target="../media/image12.jpeg"/><Relationship Id="rId6" Type="http://schemas.openxmlformats.org/officeDocument/2006/relationships/tags" Target="../tags/tag5.xml"/><Relationship Id="rId5" Type="http://schemas.microsoft.com/office/2007/relationships/hdphoto" Target="../media/image11.wdp"/><Relationship Id="rId4" Type="http://schemas.openxmlformats.org/officeDocument/2006/relationships/image" Target="../media/image10.png"/><Relationship Id="rId3" Type="http://schemas.openxmlformats.org/officeDocument/2006/relationships/tags" Target="../tags/tag4.xml"/><Relationship Id="rId2" Type="http://schemas.openxmlformats.org/officeDocument/2006/relationships/image" Target="../media/image9.jpeg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image" Target="../media/image13.jpeg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image" Target="../media/image22.png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12.xml"/><Relationship Id="rId17" Type="http://schemas.microsoft.com/office/2007/relationships/hdphoto" Target="../media/image4.wdp"/><Relationship Id="rId16" Type="http://schemas.openxmlformats.org/officeDocument/2006/relationships/image" Target="../media/image3.png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image" Target="../media/image27.png"/><Relationship Id="rId12" Type="http://schemas.openxmlformats.org/officeDocument/2006/relationships/image" Target="../media/image26.png"/><Relationship Id="rId11" Type="http://schemas.openxmlformats.org/officeDocument/2006/relationships/image" Target="../media/image25.png"/><Relationship Id="rId10" Type="http://schemas.openxmlformats.org/officeDocument/2006/relationships/image" Target="../media/image24.png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png"/><Relationship Id="rId8" Type="http://schemas.openxmlformats.org/officeDocument/2006/relationships/image" Target="../media/image34.jpeg"/><Relationship Id="rId7" Type="http://schemas.openxmlformats.org/officeDocument/2006/relationships/image" Target="../media/image33.png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3" Type="http://schemas.openxmlformats.org/officeDocument/2006/relationships/tags" Target="../tags/tag13.xml"/><Relationship Id="rId20" Type="http://schemas.openxmlformats.org/officeDocument/2006/relationships/notesSlide" Target="../notesSlides/notesSlide1.xml"/><Relationship Id="rId2" Type="http://schemas.openxmlformats.org/officeDocument/2006/relationships/image" Target="../media/image29.png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17.xml"/><Relationship Id="rId17" Type="http://schemas.microsoft.com/office/2007/relationships/hdphoto" Target="../media/image4.wdp"/><Relationship Id="rId16" Type="http://schemas.openxmlformats.org/officeDocument/2006/relationships/image" Target="../media/image3.png"/><Relationship Id="rId15" Type="http://schemas.openxmlformats.org/officeDocument/2006/relationships/tags" Target="../tags/tag16.xml"/><Relationship Id="rId14" Type="http://schemas.openxmlformats.org/officeDocument/2006/relationships/tags" Target="../tags/tag15.xml"/><Relationship Id="rId13" Type="http://schemas.openxmlformats.org/officeDocument/2006/relationships/image" Target="../media/image38.png"/><Relationship Id="rId12" Type="http://schemas.openxmlformats.org/officeDocument/2006/relationships/image" Target="../media/image37.png"/><Relationship Id="rId11" Type="http://schemas.openxmlformats.org/officeDocument/2006/relationships/tags" Target="../tags/tag14.xml"/><Relationship Id="rId10" Type="http://schemas.openxmlformats.org/officeDocument/2006/relationships/image" Target="../media/image36.svg"/><Relationship Id="rId1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image" Target="../media/image14.png"/><Relationship Id="rId3" Type="http://schemas.openxmlformats.org/officeDocument/2006/relationships/tags" Target="../tags/tag19.xml"/><Relationship Id="rId2" Type="http://schemas.openxmlformats.org/officeDocument/2006/relationships/image" Target="../media/image12.jpeg"/><Relationship Id="rId1" Type="http://schemas.openxmlformats.org/officeDocument/2006/relationships/tags" Target="../tags/tag1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.png"/><Relationship Id="rId8" Type="http://schemas.openxmlformats.org/officeDocument/2006/relationships/image" Target="../media/image42.svg"/><Relationship Id="rId7" Type="http://schemas.openxmlformats.org/officeDocument/2006/relationships/image" Target="../media/image41.png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image" Target="../media/image40.png"/><Relationship Id="rId3" Type="http://schemas.openxmlformats.org/officeDocument/2006/relationships/tags" Target="../tags/tag23.xml"/><Relationship Id="rId2" Type="http://schemas.openxmlformats.org/officeDocument/2006/relationships/image" Target="../media/image39.jpeg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46.svg"/><Relationship Id="rId13" Type="http://schemas.openxmlformats.org/officeDocument/2006/relationships/image" Target="../media/image45.png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image" Target="../media/image44.svg"/><Relationship Id="rId1" Type="http://schemas.openxmlformats.org/officeDocument/2006/relationships/tags" Target="../tags/tag2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2" Type="http://schemas.openxmlformats.org/officeDocument/2006/relationships/notesSlide" Target="../notesSlides/notesSlide2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46.xml"/><Relationship Id="rId3" Type="http://schemas.openxmlformats.org/officeDocument/2006/relationships/tags" Target="../tags/tag30.xml"/><Relationship Id="rId29" Type="http://schemas.openxmlformats.org/officeDocument/2006/relationships/tags" Target="../tags/tag45.xml"/><Relationship Id="rId28" Type="http://schemas.openxmlformats.org/officeDocument/2006/relationships/tags" Target="../tags/tag44.xml"/><Relationship Id="rId27" Type="http://schemas.openxmlformats.org/officeDocument/2006/relationships/image" Target="../media/image14.png"/><Relationship Id="rId26" Type="http://schemas.openxmlformats.org/officeDocument/2006/relationships/tags" Target="../tags/tag43.xml"/><Relationship Id="rId25" Type="http://schemas.openxmlformats.org/officeDocument/2006/relationships/image" Target="../media/image56.svg"/><Relationship Id="rId24" Type="http://schemas.openxmlformats.org/officeDocument/2006/relationships/image" Target="../media/image55.png"/><Relationship Id="rId23" Type="http://schemas.openxmlformats.org/officeDocument/2006/relationships/image" Target="../media/image54.svg"/><Relationship Id="rId22" Type="http://schemas.openxmlformats.org/officeDocument/2006/relationships/image" Target="../media/image53.png"/><Relationship Id="rId21" Type="http://schemas.openxmlformats.org/officeDocument/2006/relationships/image" Target="../media/image52.svg"/><Relationship Id="rId20" Type="http://schemas.openxmlformats.org/officeDocument/2006/relationships/image" Target="../media/image51.png"/><Relationship Id="rId2" Type="http://schemas.openxmlformats.org/officeDocument/2006/relationships/tags" Target="../tags/tag29.xml"/><Relationship Id="rId19" Type="http://schemas.openxmlformats.org/officeDocument/2006/relationships/image" Target="../media/image50.svg"/><Relationship Id="rId18" Type="http://schemas.openxmlformats.org/officeDocument/2006/relationships/image" Target="../media/image49.png"/><Relationship Id="rId17" Type="http://schemas.openxmlformats.org/officeDocument/2006/relationships/image" Target="../media/image48.svg"/><Relationship Id="rId16" Type="http://schemas.openxmlformats.org/officeDocument/2006/relationships/image" Target="../media/image47.png"/><Relationship Id="rId15" Type="http://schemas.openxmlformats.org/officeDocument/2006/relationships/tags" Target="../tags/tag42.xml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tags" Target="../tags/tag2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tags" Target="../tags/tag52.xml"/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image" Target="../media/image58.png"/><Relationship Id="rId2" Type="http://schemas.openxmlformats.org/officeDocument/2006/relationships/tags" Target="../tags/tag47.xml"/><Relationship Id="rId12" Type="http://schemas.openxmlformats.org/officeDocument/2006/relationships/slideLayout" Target="../slideLayouts/slideLayout13.xml"/><Relationship Id="rId11" Type="http://schemas.openxmlformats.org/officeDocument/2006/relationships/tags" Target="../tags/tag55.xml"/><Relationship Id="rId10" Type="http://schemas.openxmlformats.org/officeDocument/2006/relationships/tags" Target="../tags/tag54.xml"/><Relationship Id="rId1" Type="http://schemas.openxmlformats.org/officeDocument/2006/relationships/image" Target="../media/image57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56.xml"/><Relationship Id="rId8" Type="http://schemas.openxmlformats.org/officeDocument/2006/relationships/image" Target="../media/image66.svg"/><Relationship Id="rId7" Type="http://schemas.openxmlformats.org/officeDocument/2006/relationships/image" Target="../media/image65.png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62.svg"/><Relationship Id="rId3" Type="http://schemas.openxmlformats.org/officeDocument/2006/relationships/image" Target="../media/image61.png"/><Relationship Id="rId2" Type="http://schemas.openxmlformats.org/officeDocument/2006/relationships/image" Target="../media/image60.svg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57.xml"/><Relationship Id="rId10" Type="http://schemas.openxmlformats.org/officeDocument/2006/relationships/image" Target="../media/image14.png"/><Relationship Id="rId1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62.xml"/><Relationship Id="rId6" Type="http://schemas.openxmlformats.org/officeDocument/2006/relationships/image" Target="../media/image14.png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image" Target="../media/image67.png"/><Relationship Id="rId2" Type="http://schemas.openxmlformats.org/officeDocument/2006/relationships/tags" Target="../tags/tag59.xml"/><Relationship Id="rId1" Type="http://schemas.openxmlformats.org/officeDocument/2006/relationships/tags" Target="../tags/tag58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4.png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tags" Target="../tags/tag65.xml"/><Relationship Id="rId7" Type="http://schemas.openxmlformats.org/officeDocument/2006/relationships/image" Target="../media/image73.png"/><Relationship Id="rId6" Type="http://schemas.openxmlformats.org/officeDocument/2006/relationships/image" Target="../media/image67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0" Type="http://schemas.openxmlformats.org/officeDocument/2006/relationships/slideLayout" Target="../slideLayouts/slideLayout13.xml"/><Relationship Id="rId1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4.png"/><Relationship Id="rId2" Type="http://schemas.openxmlformats.org/officeDocument/2006/relationships/tags" Target="../tags/tag66.xml"/><Relationship Id="rId1" Type="http://schemas.openxmlformats.org/officeDocument/2006/relationships/image" Target="../media/image74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1.xml"/><Relationship Id="rId5" Type="http://schemas.openxmlformats.org/officeDocument/2006/relationships/tags" Target="../tags/tag69.xml"/><Relationship Id="rId4" Type="http://schemas.openxmlformats.org/officeDocument/2006/relationships/image" Target="../media/image14.png"/><Relationship Id="rId3" Type="http://schemas.openxmlformats.org/officeDocument/2006/relationships/tags" Target="../tags/tag68.xml"/><Relationship Id="rId2" Type="http://schemas.openxmlformats.org/officeDocument/2006/relationships/image" Target="../media/image9.jpeg"/><Relationship Id="rId1" Type="http://schemas.openxmlformats.org/officeDocument/2006/relationships/tags" Target="../tags/tag67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81.png"/><Relationship Id="rId12" Type="http://schemas.openxmlformats.org/officeDocument/2006/relationships/image" Target="../media/image80.png"/><Relationship Id="rId11" Type="http://schemas.openxmlformats.org/officeDocument/2006/relationships/image" Target="../media/image79.png"/><Relationship Id="rId10" Type="http://schemas.openxmlformats.org/officeDocument/2006/relationships/image" Target="../media/image14.png"/><Relationship Id="rId1" Type="http://schemas.openxmlformats.org/officeDocument/2006/relationships/tags" Target="../tags/tag70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0.png"/><Relationship Id="rId8" Type="http://schemas.openxmlformats.org/officeDocument/2006/relationships/image" Target="../media/image89.png"/><Relationship Id="rId7" Type="http://schemas.openxmlformats.org/officeDocument/2006/relationships/image" Target="../media/image88.png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14.png"/><Relationship Id="rId12" Type="http://schemas.openxmlformats.org/officeDocument/2006/relationships/tags" Target="../tags/tag75.xml"/><Relationship Id="rId11" Type="http://schemas.openxmlformats.org/officeDocument/2006/relationships/image" Target="../media/image92.png"/><Relationship Id="rId10" Type="http://schemas.openxmlformats.org/officeDocument/2006/relationships/image" Target="../media/image91.png"/><Relationship Id="rId1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6" Type="http://schemas.openxmlformats.org/officeDocument/2006/relationships/tags" Target="../tags/tag76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image" Target="../media/image93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4.png"/><Relationship Id="rId7" Type="http://schemas.openxmlformats.org/officeDocument/2006/relationships/tags" Target="../tags/tag77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image" Target="../media/image98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0.jpeg"/><Relationship Id="rId8" Type="http://schemas.openxmlformats.org/officeDocument/2006/relationships/image" Target="../media/image109.png"/><Relationship Id="rId7" Type="http://schemas.openxmlformats.org/officeDocument/2006/relationships/image" Target="../media/image108.png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Relationship Id="rId3" Type="http://schemas.openxmlformats.org/officeDocument/2006/relationships/image" Target="../media/image104.png"/><Relationship Id="rId2" Type="http://schemas.openxmlformats.org/officeDocument/2006/relationships/image" Target="../media/image14.png"/><Relationship Id="rId16" Type="http://schemas.openxmlformats.org/officeDocument/2006/relationships/slideLayout" Target="../slideLayouts/slideLayout2.xml"/><Relationship Id="rId15" Type="http://schemas.openxmlformats.org/officeDocument/2006/relationships/image" Target="../media/image116.png"/><Relationship Id="rId14" Type="http://schemas.openxmlformats.org/officeDocument/2006/relationships/image" Target="../media/image115.png"/><Relationship Id="rId13" Type="http://schemas.openxmlformats.org/officeDocument/2006/relationships/image" Target="../media/image114.png"/><Relationship Id="rId12" Type="http://schemas.openxmlformats.org/officeDocument/2006/relationships/image" Target="../media/image113.svg"/><Relationship Id="rId11" Type="http://schemas.openxmlformats.org/officeDocument/2006/relationships/image" Target="../media/image112.jpeg"/><Relationship Id="rId10" Type="http://schemas.openxmlformats.org/officeDocument/2006/relationships/image" Target="../media/image111.svg"/><Relationship Id="rId1" Type="http://schemas.openxmlformats.org/officeDocument/2006/relationships/tags" Target="../tags/tag78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2.png"/><Relationship Id="rId8" Type="http://schemas.openxmlformats.org/officeDocument/2006/relationships/image" Target="../media/image121.png"/><Relationship Id="rId7" Type="http://schemas.openxmlformats.org/officeDocument/2006/relationships/image" Target="../media/image120.png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tags" Target="../tags/tag80.xml"/><Relationship Id="rId3" Type="http://schemas.openxmlformats.org/officeDocument/2006/relationships/image" Target="../media/image117.png"/><Relationship Id="rId2" Type="http://schemas.openxmlformats.org/officeDocument/2006/relationships/image" Target="../media/image14.png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79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9.png"/><Relationship Id="rId8" Type="http://schemas.openxmlformats.org/officeDocument/2006/relationships/image" Target="../media/image128.png"/><Relationship Id="rId7" Type="http://schemas.openxmlformats.org/officeDocument/2006/relationships/image" Target="../media/image127.png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Relationship Id="rId3" Type="http://schemas.openxmlformats.org/officeDocument/2006/relationships/image" Target="../media/image14.png"/><Relationship Id="rId2" Type="http://schemas.openxmlformats.org/officeDocument/2006/relationships/tags" Target="../tags/tag81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31.png"/><Relationship Id="rId10" Type="http://schemas.openxmlformats.org/officeDocument/2006/relationships/image" Target="../media/image130.png"/><Relationship Id="rId1" Type="http://schemas.openxmlformats.org/officeDocument/2006/relationships/image" Target="../media/image123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tags" Target="../tags/tag82.xml"/><Relationship Id="rId1" Type="http://schemas.openxmlformats.org/officeDocument/2006/relationships/image" Target="../media/image1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/>
          <p:nvPr/>
        </p:nvSpPr>
        <p:spPr>
          <a:xfrm>
            <a:off x="453166" y="1352754"/>
            <a:ext cx="5649790" cy="19881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4000" dirty="0">
                <a:solidFill>
                  <a:srgbClr val="323334"/>
                </a:solidFill>
                <a:latin typeface="+mn-ea"/>
                <a:ea typeface="+mn-ea"/>
              </a:rPr>
              <a:t>APOLLO</a:t>
            </a:r>
            <a:endParaRPr lang="en-US" sz="4000" dirty="0">
              <a:solidFill>
                <a:srgbClr val="323334"/>
              </a:solidFill>
              <a:latin typeface="+mn-ea"/>
              <a:ea typeface="+mn-ea"/>
            </a:endParaRPr>
          </a:p>
          <a:p>
            <a:pPr algn="l">
              <a:lnSpc>
                <a:spcPct val="100000"/>
              </a:lnSpc>
            </a:pPr>
            <a:r>
              <a:rPr lang="en-US" sz="4000" dirty="0">
                <a:solidFill>
                  <a:srgbClr val="323334"/>
                </a:solidFill>
                <a:latin typeface="+mn-ea"/>
                <a:ea typeface="+mn-ea"/>
              </a:rPr>
              <a:t>PET PRODUCTS (CAMBODIA) CO,.LTD</a:t>
            </a:r>
            <a:endParaRPr lang="en-US" sz="4000" dirty="0">
              <a:solidFill>
                <a:srgbClr val="323334"/>
              </a:solidFill>
              <a:latin typeface="+mn-ea"/>
              <a:ea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4920615" y="5978525"/>
            <a:ext cx="772160" cy="49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9995535" y="447040"/>
            <a:ext cx="1705610" cy="892810"/>
            <a:chOff x="15828" y="895"/>
            <a:chExt cx="2686" cy="1406"/>
          </a:xfrm>
        </p:grpSpPr>
        <p:pic>
          <p:nvPicPr>
            <p:cNvPr id="3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219" b="93151" l="4505" r="95946">
                          <a14:foregroundMark x1="8559" y1="15753" x2="8559" y2="15753"/>
                          <a14:foregroundMark x1="32883" y1="19178" x2="32883" y2="19178"/>
                          <a14:foregroundMark x1="53604" y1="63699" x2="53604" y2="63699"/>
                          <a14:foregroundMark x1="53604" y1="43836" x2="53604" y2="43836"/>
                          <a14:foregroundMark x1="21171" y1="60274" x2="21171" y2="60274"/>
                        </a14:backgroundRemoval>
                      </a14:imgEffect>
                    </a14:imgLayer>
                  </a14:imgProps>
                </a:ext>
              </a:extLst>
            </a:blip>
            <a:srcRect l="5039" t="7934" r="5233" b="6381"/>
            <a:stretch>
              <a:fillRect/>
            </a:stretch>
          </p:blipFill>
          <p:spPr>
            <a:xfrm>
              <a:off x="16792" y="895"/>
              <a:ext cx="1624" cy="104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" name="文本框 4"/>
            <p:cNvSpPr txBox="1"/>
            <p:nvPr/>
          </p:nvSpPr>
          <p:spPr>
            <a:xfrm>
              <a:off x="15828" y="1867"/>
              <a:ext cx="2686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b="1" dirty="0">
                  <a:solidFill>
                    <a:schemeClr val="bg2">
                      <a:lumMod val="50000"/>
                    </a:schemeClr>
                  </a:solidFill>
                  <a:latin typeface="Avenir Black" panose="020B0803020203020204" charset="0"/>
                  <a:cs typeface="Avenir Black" panose="020B0803020203020204" charset="0"/>
                </a:rPr>
                <a:t>ZHONG HENG PET</a:t>
              </a:r>
              <a:r>
                <a:rPr lang="en-US" altLang="zh-CN" sz="800" b="1" dirty="0">
                  <a:latin typeface="OPPOSans L" panose="00020600040101010101" charset="-122"/>
                  <a:ea typeface="OPPOSans L" panose="00020600040101010101" charset="-122"/>
                </a:rPr>
                <a:t> </a:t>
              </a:r>
              <a:endParaRPr lang="en-US" altLang="zh-CN" sz="800" b="1" dirty="0">
                <a:latin typeface="OPPOSans L" panose="00020600040101010101" charset="-122"/>
                <a:ea typeface="OPPOSans L" panose="00020600040101010101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322" y="368790"/>
            <a:ext cx="2500678" cy="871947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4016526" y="1692649"/>
            <a:ext cx="7592250" cy="4710691"/>
            <a:chOff x="840" y="3730"/>
            <a:chExt cx="8740" cy="5423"/>
          </a:xfrm>
        </p:grpSpPr>
        <p:pic>
          <p:nvPicPr>
            <p:cNvPr id="11" name="图片 10" descr="D:\Tammy\ppt P图\links\图片3 拷贝.jpg图片3 拷贝"/>
            <p:cNvPicPr>
              <a:picLocks noChangeAspect="1"/>
            </p:cNvPicPr>
            <p:nvPr/>
          </p:nvPicPr>
          <p:blipFill>
            <a:blip r:embed="rId5"/>
            <a:srcRect t="20" b="20"/>
            <a:stretch>
              <a:fillRect/>
            </a:stretch>
          </p:blipFill>
          <p:spPr>
            <a:xfrm>
              <a:off x="2912" y="3730"/>
              <a:ext cx="4988" cy="5423"/>
            </a:xfrm>
            <a:prstGeom prst="rect">
              <a:avLst/>
            </a:prstGeom>
          </p:spPr>
        </p:pic>
        <p:pic>
          <p:nvPicPr>
            <p:cNvPr id="14" name="图片 13" descr="D:\Tammy\ppt P图\links\WPS图片(1).pngWPS图片(1)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l="6" t="6" r="-6" b="6"/>
            <a:stretch>
              <a:fillRect/>
            </a:stretch>
          </p:blipFill>
          <p:spPr>
            <a:xfrm>
              <a:off x="840" y="4984"/>
              <a:ext cx="7821" cy="3440"/>
            </a:xfrm>
            <a:prstGeom prst="rect">
              <a:avLst/>
            </a:prstGeom>
          </p:spPr>
        </p:pic>
        <p:cxnSp>
          <p:nvCxnSpPr>
            <p:cNvPr id="12" name="肘形连接符 11"/>
            <p:cNvCxnSpPr>
              <a:stCxn id="17" idx="1"/>
              <a:endCxn id="15" idx="0"/>
            </p:cNvCxnSpPr>
            <p:nvPr/>
          </p:nvCxnSpPr>
          <p:spPr>
            <a:xfrm rot="10800000" flipV="1">
              <a:off x="4066" y="4622"/>
              <a:ext cx="2595" cy="1025"/>
            </a:xfrm>
            <a:prstGeom prst="bentConnector2">
              <a:avLst/>
            </a:prstGeom>
            <a:ln>
              <a:solidFill>
                <a:srgbClr val="084572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pic>
          <p:nvPicPr>
            <p:cNvPr id="15" name="图片 14" descr="D:\Tammy\ppt P图\links\sfdf.pngsfdf"/>
            <p:cNvPicPr>
              <a:picLocks noChangeAspect="1"/>
            </p:cNvPicPr>
            <p:nvPr/>
          </p:nvPicPr>
          <p:blipFill>
            <a:blip r:embed="rId8"/>
            <a:srcRect l="8547" r="8547"/>
            <a:stretch>
              <a:fillRect/>
            </a:stretch>
          </p:blipFill>
          <p:spPr>
            <a:xfrm>
              <a:off x="3817" y="5647"/>
              <a:ext cx="497" cy="497"/>
            </a:xfrm>
            <a:prstGeom prst="rect">
              <a:avLst/>
            </a:prstGeom>
          </p:spPr>
        </p:pic>
        <p:grpSp>
          <p:nvGrpSpPr>
            <p:cNvPr id="16" name="组合 15"/>
            <p:cNvGrpSpPr/>
            <p:nvPr/>
          </p:nvGrpSpPr>
          <p:grpSpPr>
            <a:xfrm>
              <a:off x="6661" y="4499"/>
              <a:ext cx="2919" cy="1228"/>
              <a:chOff x="6894" y="5108"/>
              <a:chExt cx="2817" cy="1185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6894" y="5108"/>
                <a:ext cx="2312" cy="237"/>
              </a:xfrm>
              <a:prstGeom prst="rect">
                <a:avLst/>
              </a:prstGeom>
              <a:solidFill>
                <a:srgbClr val="F38D5D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1000" b="1" i="1" dirty="0">
                    <a:ln>
                      <a:noFill/>
                    </a:ln>
                    <a:solidFill>
                      <a:schemeClr val="bg1"/>
                    </a:solidFill>
                    <a:sym typeface="+mn-ea"/>
                  </a:rPr>
                  <a:t>Cambodia factory address</a:t>
                </a:r>
                <a:endParaRPr lang="en-US" altLang="zh-CN" sz="1000" b="1" i="1" dirty="0">
                  <a:ln>
                    <a:noFill/>
                  </a:ln>
                  <a:solidFill>
                    <a:schemeClr val="bg1"/>
                  </a:solidFill>
                  <a:sym typeface="+mn-ea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7089" y="5576"/>
                <a:ext cx="2622" cy="71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171450" indent="-17145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charset="0"/>
                  <a:buChar char="ü"/>
                  <a:defRPr/>
                </a:pPr>
                <a:r>
                  <a:rPr lang="en-US" altLang="zh-CN" sz="900" i="1" dirty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Address: </a:t>
                </a:r>
                <a:r>
                  <a:rPr lang="fr-FR" altLang="zh-CN" sz="900" i="1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Village 3, Commune 1, Preah Sihanouk District, </a:t>
                </a:r>
                <a:r>
                  <a:rPr lang="en-US" altLang="zh-CN" sz="900" i="1" dirty="0" err="1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Preah</a:t>
                </a:r>
                <a:r>
                  <a:rPr lang="en-US" altLang="zh-CN" sz="900" i="1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Sihanouk, Cambodia</a:t>
                </a:r>
                <a:endParaRPr lang="en-US" altLang="zh-CN" sz="900" i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  <a:p>
                <a:pPr marL="171450" indent="-17145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charset="0"/>
                  <a:buChar char="ü"/>
                  <a:defRPr/>
                </a:pPr>
                <a:r>
                  <a:rPr lang="en-US" altLang="zh-CN" sz="900" i="1" dirty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&lt;20 </a:t>
                </a:r>
                <a:r>
                  <a:rPr lang="en-US" altLang="zh-CN" sz="900" i="1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km from Sihanouk port</a:t>
                </a:r>
                <a:endParaRPr lang="en-US" altLang="zh-CN" sz="900" i="1" dirty="0">
                  <a:solidFill>
                    <a:schemeClr val="bg1">
                      <a:lumMod val="50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</p:grpSp>
      </p:grpSp>
      <p:cxnSp>
        <p:nvCxnSpPr>
          <p:cNvPr id="33" name="直线连接符 11"/>
          <p:cNvCxnSpPr/>
          <p:nvPr>
            <p:custDataLst>
              <p:tags r:id="rId9"/>
            </p:custDataLst>
          </p:nvPr>
        </p:nvCxnSpPr>
        <p:spPr>
          <a:xfrm flipH="1">
            <a:off x="525630" y="913230"/>
            <a:ext cx="6436995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/>
          <p:nvPr/>
        </p:nvSpPr>
        <p:spPr>
          <a:xfrm>
            <a:off x="525780" y="5981048"/>
            <a:ext cx="7928610" cy="5651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Sihanouk, Cambodia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855075" y="1783080"/>
            <a:ext cx="2828290" cy="41408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34225" t="-624" r="21206" b="624"/>
          <a:stretch>
            <a:fillRect/>
          </a:stretch>
        </p:blipFill>
        <p:spPr>
          <a:xfrm>
            <a:off x="6051550" y="1753235"/>
            <a:ext cx="2812415" cy="4170045"/>
          </a:xfrm>
          <a:prstGeom prst="rect">
            <a:avLst/>
          </a:prstGeom>
        </p:spPr>
      </p:pic>
      <p:pic>
        <p:nvPicPr>
          <p:cNvPr id="7" name="http://photo-static-api.fotomore.com/creative/vcg/400/version23/VCG21926cfd3b4.jpg?uid=386&amp;timestamp=1696860112&amp;sign=dc80cfc089da3e2f6fd800e893cf0184" descr="templates\picture_hover\&amp;pky120_sjzg_VCG21926cfd3b4&amp;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25892" t="10197" r="36398" b="5349"/>
          <a:stretch>
            <a:fillRect/>
          </a:stretch>
        </p:blipFill>
        <p:spPr>
          <a:xfrm>
            <a:off x="3262630" y="1755775"/>
            <a:ext cx="2792095" cy="4168140"/>
          </a:xfrm>
          <a:prstGeom prst="rect">
            <a:avLst/>
          </a:prstGeom>
        </p:spPr>
      </p:pic>
      <p:pic>
        <p:nvPicPr>
          <p:cNvPr id="6" name="图片 5" descr="frame-00247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34089" t="1367" r="30654"/>
          <a:stretch>
            <a:fillRect/>
          </a:stretch>
        </p:blipFill>
        <p:spPr>
          <a:xfrm>
            <a:off x="680085" y="1754505"/>
            <a:ext cx="2644775" cy="4163060"/>
          </a:xfrm>
          <a:prstGeom prst="rect">
            <a:avLst/>
          </a:prstGeom>
        </p:spPr>
      </p:pic>
      <p:sp>
        <p:nvSpPr>
          <p:cNvPr id="28" name="TextBox 5"/>
          <p:cNvSpPr txBox="1"/>
          <p:nvPr/>
        </p:nvSpPr>
        <p:spPr>
          <a:xfrm>
            <a:off x="571501" y="620843"/>
            <a:ext cx="2895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CONTENTS </a:t>
            </a:r>
            <a:endParaRPr lang="en-US" altLang="zh-CN" sz="3200" b="1" dirty="0"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352323" y="3191261"/>
            <a:ext cx="1255720" cy="1255720"/>
          </a:xfrm>
          <a:prstGeom prst="ellipse">
            <a:avLst/>
          </a:prstGeom>
          <a:solidFill>
            <a:schemeClr val="bg1">
              <a:alpha val="89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dirty="0">
              <a:solidFill>
                <a:schemeClr val="tx1"/>
              </a:solidFill>
              <a:latin typeface="思源黑体 Medium" panose="020B0600000000000000" pitchFamily="34" charset="-122"/>
              <a:ea typeface="思源黑体 Medium" panose="020B0600000000000000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9640278" y="3191261"/>
            <a:ext cx="1255720" cy="1255720"/>
          </a:xfrm>
          <a:prstGeom prst="ellipse">
            <a:avLst/>
          </a:prstGeom>
          <a:solidFill>
            <a:schemeClr val="bg1">
              <a:alpha val="89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dirty="0">
              <a:solidFill>
                <a:schemeClr val="tx1"/>
              </a:solidFill>
              <a:latin typeface="思源黑体 Medium" panose="020B0600000000000000" pitchFamily="34" charset="-122"/>
              <a:ea typeface="思源黑体 Medium" panose="020B0600000000000000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053955" y="3203787"/>
            <a:ext cx="1255720" cy="1255720"/>
          </a:xfrm>
          <a:prstGeom prst="ellipse">
            <a:avLst/>
          </a:prstGeom>
          <a:solidFill>
            <a:schemeClr val="bg1">
              <a:alpha val="89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sz="1600" dirty="0">
              <a:solidFill>
                <a:schemeClr val="tx1"/>
              </a:solidFill>
              <a:latin typeface="思源黑体 Medium" panose="020B0600000000000000" pitchFamily="34" charset="-122"/>
              <a:ea typeface="思源黑体 Medium" panose="020B0600000000000000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865894" y="3191261"/>
            <a:ext cx="1255720" cy="1255720"/>
          </a:xfrm>
          <a:prstGeom prst="ellipse">
            <a:avLst/>
          </a:prstGeom>
          <a:solidFill>
            <a:schemeClr val="bg1">
              <a:alpha val="89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dirty="0">
              <a:solidFill>
                <a:schemeClr val="tx1"/>
              </a:solidFill>
              <a:latin typeface="思源黑体 Medium" panose="020B0600000000000000" pitchFamily="34" charset="-122"/>
              <a:ea typeface="思源黑体 Medium" panose="020B0600000000000000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34510" y="3698952"/>
            <a:ext cx="1539194" cy="3090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 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PROFILE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739118" y="3660224"/>
            <a:ext cx="1883417" cy="3092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FACTORY INTRODUCTION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662831" y="3698952"/>
            <a:ext cx="1663901" cy="3090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PRODUCTIVE CAPACITY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387196" y="3698952"/>
            <a:ext cx="1807243" cy="3090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 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CATEGORY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直线连接符 11"/>
          <p:cNvCxnSpPr/>
          <p:nvPr/>
        </p:nvCxnSpPr>
        <p:spPr>
          <a:xfrm flipH="1">
            <a:off x="2784765" y="913230"/>
            <a:ext cx="886162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11"/>
          <p:cNvCxnSpPr/>
          <p:nvPr/>
        </p:nvCxnSpPr>
        <p:spPr>
          <a:xfrm flipH="1">
            <a:off x="1423073" y="6324590"/>
            <a:ext cx="1022331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694399" y="6250110"/>
            <a:ext cx="607820" cy="125258"/>
            <a:chOff x="488732" y="6250109"/>
            <a:chExt cx="722850" cy="148963"/>
          </a:xfrm>
        </p:grpSpPr>
        <p:sp>
          <p:nvSpPr>
            <p:cNvPr id="37" name="椭圆 36"/>
            <p:cNvSpPr/>
            <p:nvPr/>
          </p:nvSpPr>
          <p:spPr>
            <a:xfrm>
              <a:off x="680028" y="6250109"/>
              <a:ext cx="148963" cy="14896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871324" y="6250109"/>
              <a:ext cx="148963" cy="148963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1062619" y="6250109"/>
              <a:ext cx="148963" cy="148963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488732" y="6250109"/>
              <a:ext cx="148963" cy="14896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frame-00247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36000"/>
          </a:blip>
          <a:srcRect l="-63" t="1367" r="1644"/>
          <a:stretch>
            <a:fillRect/>
          </a:stretch>
        </p:blipFill>
        <p:spPr>
          <a:xfrm>
            <a:off x="0" y="0"/>
            <a:ext cx="12182475" cy="68802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96240" y="517114"/>
            <a:ext cx="11292840" cy="5876066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3984072" y="2631130"/>
            <a:ext cx="43023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32333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COMPANY  PROFILE</a:t>
            </a:r>
            <a:endParaRPr lang="zh-CN" altLang="en-US" sz="5400" b="1" dirty="0">
              <a:solidFill>
                <a:srgbClr val="32333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0" name="直线连接符 11"/>
          <p:cNvCxnSpPr/>
          <p:nvPr/>
        </p:nvCxnSpPr>
        <p:spPr>
          <a:xfrm flipH="1">
            <a:off x="6865620" y="6041490"/>
            <a:ext cx="443484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11"/>
          <p:cNvCxnSpPr/>
          <p:nvPr/>
        </p:nvCxnSpPr>
        <p:spPr>
          <a:xfrm flipH="1">
            <a:off x="766265" y="6041490"/>
            <a:ext cx="443484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861060" y="435222"/>
            <a:ext cx="10548350" cy="55855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en-US" altLang="zh-CN" sz="1200" dirty="0">
                <a:solidFill>
                  <a:schemeClr val="tx1"/>
                </a:solidFill>
                <a:latin typeface="Century Gothic" panose="020B0502020202020204" pitchFamily="34" charset="0"/>
                <a:sym typeface="+mn-ea"/>
              </a:rPr>
              <a:t>APOLLO PET PRODUCTS (CAMBODIA) CO., LTD.</a:t>
            </a:r>
            <a:endParaRPr lang="en-US" altLang="zh-CN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352766" y="5766912"/>
            <a:ext cx="1359535" cy="473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53"/>
          <p:cNvSpPr txBox="1"/>
          <p:nvPr/>
        </p:nvSpPr>
        <p:spPr>
          <a:xfrm>
            <a:off x="545464" y="667842"/>
            <a:ext cx="3775710" cy="459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Wingdings" panose="05000000000000000000" charset="0"/>
              <a:buChar char="n"/>
            </a:pPr>
            <a:r>
              <a:rPr kumimoji="1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ea"/>
              </a:rPr>
              <a:t>Company Introduction</a:t>
            </a:r>
            <a:endParaRPr kumimoji="1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353185" y="2731770"/>
            <a:ext cx="9620250" cy="3505238"/>
            <a:chOff x="1211" y="2662"/>
            <a:chExt cx="16936" cy="6170"/>
          </a:xfrm>
        </p:grpSpPr>
        <p:sp>
          <p:nvSpPr>
            <p:cNvPr id="99" name="对角圆角矩形 98"/>
            <p:cNvSpPr/>
            <p:nvPr/>
          </p:nvSpPr>
          <p:spPr>
            <a:xfrm>
              <a:off x="1301" y="2665"/>
              <a:ext cx="2152" cy="2066"/>
            </a:xfrm>
            <a:prstGeom prst="round2Diag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328" y="4772"/>
              <a:ext cx="1854" cy="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695" tIns="45695" rIns="45695" bIns="45695" numCol="1" spcCol="38100" rtlCol="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zh-CN" sz="1400" b="1">
                  <a:solidFill>
                    <a:srgbClr val="F2AB2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500+</a:t>
              </a:r>
              <a:endParaRPr lang="en-US" altLang="zh-CN" sz="14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zh-CN"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Patents</a:t>
              </a: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Global</a:t>
              </a:r>
              <a:endParaRPr lang="en-US" altLang="zh-CN" sz="1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6152" y="2676"/>
              <a:ext cx="2169" cy="206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8587" y="2676"/>
              <a:ext cx="2169" cy="206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211" y="4772"/>
              <a:ext cx="2310" cy="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695" tIns="45695" rIns="45695" bIns="45695" numCol="1" spcCol="38100" rtlCol="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zh-CN" sz="1400" b="1">
                  <a:solidFill>
                    <a:srgbClr val="F2AB2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2,000+</a:t>
              </a:r>
              <a:endPara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Global Employee</a:t>
              </a:r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8844" y="4772"/>
              <a:ext cx="1796" cy="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695" tIns="45695" rIns="45695" bIns="45695" numCol="1" spcCol="38100" rtlCol="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zh-CN" sz="1400" b="1">
                  <a:solidFill>
                    <a:srgbClr val="F2AB2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10000+</a:t>
              </a:r>
              <a:endPara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zh-CN"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roduct </a:t>
              </a:r>
              <a:r>
                <a:rPr lang="en-US" altLang="zh-CN"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SKU</a:t>
              </a:r>
              <a:endParaRPr lang="en-US" altLang="zh-CN" sz="1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1074" y="2693"/>
              <a:ext cx="2169" cy="206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13526" y="2693"/>
              <a:ext cx="2169" cy="206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1251" y="4772"/>
              <a:ext cx="1993" cy="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695" tIns="45695" rIns="45695" bIns="45695" numCol="1" spcCol="38100" rtlCol="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zh-CN" sz="1400" b="1">
                  <a:solidFill>
                    <a:srgbClr val="F2AB2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10+</a:t>
              </a:r>
              <a:endParaRPr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Private brand</a:t>
              </a:r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3608" y="4772"/>
              <a:ext cx="2218" cy="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695" tIns="45695" rIns="45695" bIns="45695" numCol="1" spcCol="38100" rtlCol="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zh-CN" sz="1400" b="1">
                  <a:solidFill>
                    <a:srgbClr val="F2AB2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30+</a:t>
              </a:r>
              <a:endParaRPr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zh-CN"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Product</a:t>
              </a: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Manager</a:t>
              </a:r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6" name="图片 85" descr="3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549" y="3009"/>
              <a:ext cx="1541" cy="1410"/>
            </a:xfrm>
            <a:prstGeom prst="rect">
              <a:avLst/>
            </a:prstGeom>
          </p:spPr>
        </p:pic>
        <p:pic>
          <p:nvPicPr>
            <p:cNvPr id="87" name="图片 86" descr="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87" y="3023"/>
              <a:ext cx="1620" cy="1483"/>
            </a:xfrm>
            <a:prstGeom prst="rect">
              <a:avLst/>
            </a:prstGeom>
          </p:spPr>
        </p:pic>
        <p:pic>
          <p:nvPicPr>
            <p:cNvPr id="93" name="图片 92" descr="1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33" y="3062"/>
              <a:ext cx="1577" cy="1444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15978" y="2692"/>
              <a:ext cx="2169" cy="2881"/>
              <a:chOff x="16149" y="2687"/>
              <a:chExt cx="2267" cy="3011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6149" y="2687"/>
                <a:ext cx="2267" cy="2163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16525" y="4869"/>
                <a:ext cx="1653" cy="82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695" tIns="45695" rIns="45695" bIns="45695" numCol="1" spcCol="38100" rtlCol="0" anchor="t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altLang="zh-CN" sz="1400" b="1">
                    <a:solidFill>
                      <a:srgbClr val="F2AB2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50+</a:t>
                </a:r>
                <a:endParaRPr lang="en-US" altLang="zh-CN" sz="1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en-US" altLang="zh-CN" sz="1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r>
                  <a:rPr lang="zh-CN" altLang="en-US" sz="1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esigner</a:t>
                </a:r>
                <a:endPara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1" name="图片 10" descr="1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80" y="2902"/>
              <a:ext cx="1768" cy="1617"/>
            </a:xfrm>
            <a:prstGeom prst="rect">
              <a:avLst/>
            </a:prstGeom>
          </p:spPr>
        </p:pic>
        <p:pic>
          <p:nvPicPr>
            <p:cNvPr id="12" name="图片 11" descr="15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51" y="3002"/>
              <a:ext cx="1522" cy="1392"/>
            </a:xfrm>
            <a:prstGeom prst="rect">
              <a:avLst/>
            </a:prstGeom>
          </p:spPr>
        </p:pic>
        <p:grpSp>
          <p:nvGrpSpPr>
            <p:cNvPr id="17" name="组合 16"/>
            <p:cNvGrpSpPr/>
            <p:nvPr/>
          </p:nvGrpSpPr>
          <p:grpSpPr>
            <a:xfrm>
              <a:off x="2199" y="5908"/>
              <a:ext cx="14853" cy="2924"/>
              <a:chOff x="871" y="5799"/>
              <a:chExt cx="14853" cy="2924"/>
            </a:xfrm>
          </p:grpSpPr>
          <p:sp>
            <p:nvSpPr>
              <p:cNvPr id="100" name="对角圆角矩形 99"/>
              <p:cNvSpPr/>
              <p:nvPr/>
            </p:nvSpPr>
            <p:spPr>
              <a:xfrm>
                <a:off x="13376" y="5799"/>
                <a:ext cx="2152" cy="2066"/>
              </a:xfrm>
              <a:prstGeom prst="round2Diag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3555" y="5850"/>
                <a:ext cx="2169" cy="2069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6005" y="5850"/>
                <a:ext cx="2169" cy="2069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8478" y="5835"/>
                <a:ext cx="2169" cy="2069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3166" y="7905"/>
                <a:ext cx="2795" cy="8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695" tIns="45695" rIns="45695" bIns="45695" numCol="1" spcCol="38100" rtlCol="0" anchor="t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altLang="zh-CN" sz="1400" b="1">
                    <a:solidFill>
                      <a:srgbClr val="F2AB2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300+</a:t>
                </a:r>
                <a:endParaRPr lang="en-US" altLang="zh-CN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en-US" altLang="zh-CN" sz="1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r>
                  <a:rPr lang="zh-CN" altLang="en-US" sz="1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ooperative partner</a:t>
                </a:r>
                <a:endPara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文本框 73"/>
              <p:cNvSpPr txBox="1"/>
              <p:nvPr/>
            </p:nvSpPr>
            <p:spPr>
              <a:xfrm>
                <a:off x="6315" y="7905"/>
                <a:ext cx="1676" cy="8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695" tIns="45695" rIns="45695" bIns="45695" numCol="1" spcCol="38100" rtlCol="0" anchor="t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altLang="zh-CN" sz="1400" b="1">
                    <a:solidFill>
                      <a:srgbClr val="F2AB2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50+</a:t>
                </a:r>
                <a:endParaRPr lang="en-US" altLang="zh-CN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en-US" altLang="zh-CN" sz="1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Countries</a:t>
                </a:r>
                <a:endParaRPr lang="en-US" altLang="zh-CN"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8437" y="7905"/>
                <a:ext cx="2381" cy="8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695" tIns="45695" rIns="45695" bIns="45695" numCol="1" spcCol="38100" rtlCol="0" anchor="t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altLang="zh-CN" sz="1400" b="1">
                    <a:solidFill>
                      <a:srgbClr val="F2AB2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30+</a:t>
                </a:r>
                <a:endParaRPr lang="en-US" altLang="zh-CN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en-US" altLang="zh-CN" sz="1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Quality control</a:t>
                </a:r>
                <a:endParaRPr lang="en-US" altLang="zh-CN"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10924" y="5866"/>
                <a:ext cx="2169" cy="2069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文本框 77"/>
              <p:cNvSpPr txBox="1"/>
              <p:nvPr/>
            </p:nvSpPr>
            <p:spPr>
              <a:xfrm>
                <a:off x="10786" y="7905"/>
                <a:ext cx="2397" cy="8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695" tIns="45695" rIns="45695" bIns="45695" numCol="1" spcCol="38100" rtlCol="0" anchor="t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altLang="zh-CN" sz="1400" b="1">
                    <a:solidFill>
                      <a:srgbClr val="F2AB2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50+</a:t>
                </a:r>
                <a:endParaRPr lang="en-US" altLang="zh-CN" sz="1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zh-CN" altLang="en-US" sz="1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R&amp;D Engineer</a:t>
                </a:r>
                <a:endPara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88" name="图片 87" descr="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850" y="6126"/>
                <a:ext cx="1623" cy="1486"/>
              </a:xfrm>
              <a:prstGeom prst="rect">
                <a:avLst/>
              </a:prstGeom>
            </p:spPr>
          </p:pic>
          <p:pic>
            <p:nvPicPr>
              <p:cNvPr id="89" name="图片 88" descr="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6174" y="6035"/>
                <a:ext cx="1823" cy="1668"/>
              </a:xfrm>
              <a:prstGeom prst="rect">
                <a:avLst/>
              </a:prstGeom>
            </p:spPr>
          </p:pic>
          <p:pic>
            <p:nvPicPr>
              <p:cNvPr id="90" name="图片 89" descr="7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1223" y="6210"/>
                <a:ext cx="1571" cy="1438"/>
              </a:xfrm>
              <a:prstGeom prst="rect">
                <a:avLst/>
              </a:prstGeom>
            </p:spPr>
          </p:pic>
          <p:pic>
            <p:nvPicPr>
              <p:cNvPr id="91" name="图片 90" descr="9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8911" y="6210"/>
                <a:ext cx="1330" cy="1217"/>
              </a:xfrm>
              <a:prstGeom prst="rect">
                <a:avLst/>
              </a:prstGeom>
            </p:spPr>
          </p:pic>
          <p:sp>
            <p:nvSpPr>
              <p:cNvPr id="97" name="文本框 96"/>
              <p:cNvSpPr txBox="1"/>
              <p:nvPr/>
            </p:nvSpPr>
            <p:spPr>
              <a:xfrm>
                <a:off x="13219" y="7905"/>
                <a:ext cx="2505" cy="8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695" tIns="45695" rIns="45695" bIns="45695" numCol="1" spcCol="38100" rtlCol="0" anchor="t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altLang="zh-CN" sz="1400" b="1">
                    <a:solidFill>
                      <a:srgbClr val="F2AB2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300+</a:t>
                </a:r>
                <a:endParaRPr lang="en-US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zh-CN" altLang="en-US" sz="1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Honorary Award</a:t>
                </a:r>
                <a:endPara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94" name="图片 93" descr="12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3690" y="6236"/>
                <a:ext cx="1543" cy="1412"/>
              </a:xfrm>
              <a:prstGeom prst="rect">
                <a:avLst/>
              </a:prstGeom>
            </p:spPr>
          </p:pic>
          <p:grpSp>
            <p:nvGrpSpPr>
              <p:cNvPr id="9" name="组合 8"/>
              <p:cNvGrpSpPr/>
              <p:nvPr/>
            </p:nvGrpSpPr>
            <p:grpSpPr>
              <a:xfrm>
                <a:off x="871" y="5846"/>
                <a:ext cx="2620" cy="2877"/>
                <a:chOff x="514" y="5984"/>
                <a:chExt cx="2739" cy="3008"/>
              </a:xfrm>
            </p:grpSpPr>
            <p:sp>
              <p:nvSpPr>
                <p:cNvPr id="2" name="矩形 1"/>
                <p:cNvSpPr/>
                <p:nvPr/>
              </p:nvSpPr>
              <p:spPr>
                <a:xfrm>
                  <a:off x="797" y="5984"/>
                  <a:ext cx="2267" cy="2163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" name="文本框 2"/>
                <p:cNvSpPr txBox="1"/>
                <p:nvPr/>
              </p:nvSpPr>
              <p:spPr>
                <a:xfrm>
                  <a:off x="514" y="8147"/>
                  <a:ext cx="2739" cy="84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695" tIns="45695" rIns="45695" bIns="45695" numCol="1" spcCol="38100" rtlCol="0" anchor="t">
                  <a:sp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en-US" altLang="zh-CN" sz="1400" b="1">
                      <a:solidFill>
                        <a:srgbClr val="F2AB2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1000+</a:t>
                  </a:r>
                  <a:endParaRPr lang="en-US" altLang="zh-CN" sz="14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00000"/>
                    </a:lnSpc>
                  </a:pPr>
                  <a:r>
                    <a:rPr lang="en-US" sz="10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N</a:t>
                  </a:r>
                  <a:r>
                    <a:rPr sz="10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ew </a:t>
                  </a:r>
                  <a:r>
                    <a:rPr lang="en-US" sz="10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I</a:t>
                  </a:r>
                  <a:r>
                    <a:rPr sz="10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tems </a:t>
                  </a:r>
                  <a:r>
                    <a:rPr lang="en-US" sz="10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A</a:t>
                  </a:r>
                  <a:r>
                    <a:rPr sz="10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nnually</a:t>
                  </a:r>
                  <a:endParaRPr sz="1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13" name="图片 12" descr="16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493" y="6210"/>
                <a:ext cx="1513" cy="1385"/>
              </a:xfrm>
              <a:prstGeom prst="rect">
                <a:avLst/>
              </a:prstGeom>
            </p:spPr>
          </p:pic>
        </p:grpSp>
        <p:pic>
          <p:nvPicPr>
            <p:cNvPr id="7" name="图片 6" descr="17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349" y="3039"/>
              <a:ext cx="1618" cy="1480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3684" y="4772"/>
              <a:ext cx="2408" cy="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695" tIns="45695" rIns="45695" bIns="45695" numCol="1" spcCol="38100" rtlCol="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zh-CN" sz="1400" b="1">
                  <a:solidFill>
                    <a:srgbClr val="F2AB2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2,000,000+ft</a:t>
              </a:r>
              <a:r>
                <a:rPr lang="en-US" altLang="zh-CN" sz="1400" b="1" baseline="30000">
                  <a:solidFill>
                    <a:srgbClr val="F2AB2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altLang="zh-CN" sz="1400" b="1">
                <a:solidFill>
                  <a:srgbClr val="F2AB2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</a:pPr>
              <a:r>
                <a: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Workshop area</a:t>
              </a:r>
              <a:endPara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726" y="2662"/>
              <a:ext cx="2169" cy="206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 descr="车间生产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90" y="3090"/>
              <a:ext cx="1241" cy="1241"/>
            </a:xfrm>
            <a:prstGeom prst="rect">
              <a:avLst/>
            </a:prstGeom>
          </p:spPr>
        </p:pic>
      </p:grpSp>
      <p:cxnSp>
        <p:nvCxnSpPr>
          <p:cNvPr id="19" name="直线连接符 11"/>
          <p:cNvCxnSpPr/>
          <p:nvPr>
            <p:custDataLst>
              <p:tags r:id="rId14"/>
            </p:custDataLst>
          </p:nvPr>
        </p:nvCxnSpPr>
        <p:spPr>
          <a:xfrm flipH="1">
            <a:off x="4528504" y="913033"/>
            <a:ext cx="7118032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546100" y="1320165"/>
            <a:ext cx="11100435" cy="11684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rgbClr val="323334"/>
                </a:solidFill>
                <a:latin typeface="+mn-ea"/>
                <a:sym typeface="+mn-ea"/>
              </a:rPr>
              <a:t>APOLLO PET PRODUCTS(CAMBODIA) CO,.LTD</a:t>
            </a:r>
            <a:r>
              <a:rPr lang="en-US" sz="1400" dirty="0">
                <a:solidFill>
                  <a:srgbClr val="323334"/>
                </a:solidFill>
                <a:latin typeface="+mn-ea"/>
                <a:sym typeface="+mn-ea"/>
              </a:rPr>
              <a:t> is 100% owned by Zhongheng Pet Group. </a:t>
            </a:r>
            <a:endParaRPr lang="en-US" sz="1400" dirty="0">
              <a:solidFill>
                <a:srgbClr val="323334"/>
              </a:solidFill>
              <a:latin typeface="+mn-ea"/>
              <a:sym typeface="+mn-ea"/>
            </a:endParaRPr>
          </a:p>
          <a:p>
            <a:pPr algn="l">
              <a:lnSpc>
                <a:spcPct val="100000"/>
              </a:lnSpc>
            </a:pPr>
            <a:endParaRPr lang="en-US" sz="1400" dirty="0">
              <a:solidFill>
                <a:srgbClr val="323334"/>
              </a:solidFill>
              <a:latin typeface="+mn-ea"/>
              <a:sym typeface="+mn-ea"/>
            </a:endParaRPr>
          </a:p>
          <a:p>
            <a:pPr algn="l">
              <a:lnSpc>
                <a:spcPct val="100000"/>
              </a:lnSpc>
            </a:pPr>
            <a:r>
              <a:rPr lang="en-US" sz="1400" dirty="0">
                <a:solidFill>
                  <a:srgbClr val="323334"/>
                </a:solidFill>
                <a:latin typeface="+mn-ea"/>
                <a:sym typeface="+mn-ea"/>
              </a:rPr>
              <a:t>Zhongheng was established in 2009 and specialized in the pet industry for many years. After years of steady development, ZH has grown in a comprehensive strength and has built several pet products categories plants in China and Cambodia, covering over 70 acres of land and having more than 2,000 global employees.</a:t>
            </a:r>
            <a:endParaRPr lang="en-US" sz="1400" dirty="0">
              <a:solidFill>
                <a:srgbClr val="323334"/>
              </a:solidFill>
              <a:latin typeface="+mn-ea"/>
              <a:sym typeface="+mn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0482580" y="260985"/>
            <a:ext cx="1226185" cy="682587"/>
            <a:chOff x="15828" y="895"/>
            <a:chExt cx="2686" cy="1630"/>
          </a:xfrm>
        </p:grpSpPr>
        <p:pic>
          <p:nvPicPr>
            <p:cNvPr id="21" name="图片 5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 rotWithShape="1"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8219" b="93151" l="4505" r="95946">
                          <a14:foregroundMark x1="8559" y1="15753" x2="8559" y2="15753"/>
                          <a14:foregroundMark x1="32883" y1="19178" x2="32883" y2="19178"/>
                          <a14:foregroundMark x1="53604" y1="63699" x2="53604" y2="63699"/>
                          <a14:foregroundMark x1="53604" y1="43836" x2="53604" y2="43836"/>
                          <a14:foregroundMark x1="21171" y1="60274" x2="21171" y2="60274"/>
                        </a14:backgroundRemoval>
                      </a14:imgEffect>
                    </a14:imgLayer>
                  </a14:imgProps>
                </a:ext>
              </a:extLst>
            </a:blip>
            <a:srcRect l="5039" t="7934" r="5233" b="6381"/>
            <a:stretch>
              <a:fillRect/>
            </a:stretch>
          </p:blipFill>
          <p:spPr>
            <a:xfrm>
              <a:off x="16792" y="895"/>
              <a:ext cx="1624" cy="104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" name="文本框 21"/>
            <p:cNvSpPr txBox="1"/>
            <p:nvPr>
              <p:custDataLst>
                <p:tags r:id="rId18"/>
              </p:custDataLst>
            </p:nvPr>
          </p:nvSpPr>
          <p:spPr>
            <a:xfrm>
              <a:off x="15828" y="1867"/>
              <a:ext cx="26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/>
              <a:r>
                <a:rPr lang="en-US" altLang="zh-CN" sz="1200" b="1" dirty="0">
                  <a:solidFill>
                    <a:schemeClr val="bg2">
                      <a:lumMod val="50000"/>
                    </a:schemeClr>
                  </a:solidFill>
                  <a:latin typeface="Avenir Black" panose="020B0803020203020204" charset="0"/>
                  <a:cs typeface="Avenir Black" panose="020B0803020203020204" charset="0"/>
                </a:rPr>
                <a:t>ZHONG HENG PET</a:t>
              </a:r>
              <a:r>
                <a:rPr lang="en-US" altLang="zh-CN" sz="800" b="1" dirty="0">
                  <a:latin typeface="OPPOSans L" panose="00020600040101010101" charset="-122"/>
                  <a:ea typeface="OPPOSans L" panose="00020600040101010101" charset="-122"/>
                </a:rPr>
                <a:t> </a:t>
              </a:r>
              <a:endParaRPr lang="en-US" altLang="zh-CN" sz="800" b="1" dirty="0">
                <a:latin typeface="OPPOSans L" panose="00020600040101010101" charset="-122"/>
                <a:ea typeface="OPPOSans L" panose="0002060004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074160" y="841375"/>
            <a:ext cx="7268210" cy="6424295"/>
          </a:xfrm>
          <a:prstGeom prst="rect">
            <a:avLst/>
          </a:prstGeom>
        </p:spPr>
      </p:pic>
      <p:grpSp>
        <p:nvGrpSpPr>
          <p:cNvPr id="47" name="组合 46"/>
          <p:cNvGrpSpPr/>
          <p:nvPr/>
        </p:nvGrpSpPr>
        <p:grpSpPr>
          <a:xfrm>
            <a:off x="4156710" y="4012565"/>
            <a:ext cx="3872230" cy="1899285"/>
            <a:chOff x="9931" y="1052"/>
            <a:chExt cx="6098" cy="2991"/>
          </a:xfrm>
        </p:grpSpPr>
        <p:sp>
          <p:nvSpPr>
            <p:cNvPr id="20" name="文本框 19"/>
            <p:cNvSpPr txBox="1"/>
            <p:nvPr/>
          </p:nvSpPr>
          <p:spPr>
            <a:xfrm>
              <a:off x="12618" y="2473"/>
              <a:ext cx="801" cy="362"/>
            </a:xfrm>
            <a:prstGeom prst="rect">
              <a:avLst/>
            </a:prstGeom>
            <a:gradFill>
              <a:gsLst>
                <a:gs pos="50000">
                  <a:srgbClr val="5A80A7"/>
                </a:gs>
                <a:gs pos="0">
                  <a:srgbClr val="91AAC4"/>
                </a:gs>
                <a:gs pos="100000">
                  <a:srgbClr val="235589"/>
                </a:gs>
              </a:gsLst>
              <a:lin scaled="1"/>
            </a:gra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900" b="1" i="1" dirty="0">
                  <a:ln>
                    <a:noFill/>
                  </a:ln>
                  <a:solidFill>
                    <a:schemeClr val="bg1"/>
                  </a:solidFill>
                  <a:sym typeface="+mn-ea"/>
                </a:rPr>
                <a:t>PWR</a:t>
              </a:r>
              <a:endParaRPr lang="en-US" altLang="zh-CN" sz="900" b="1" i="1" dirty="0">
                <a:ln>
                  <a:noFill/>
                </a:ln>
                <a:solidFill>
                  <a:schemeClr val="bg1"/>
                </a:solidFill>
                <a:sym typeface="+mn-ea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2455" y="2853"/>
              <a:ext cx="3574" cy="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charset="0"/>
                <a:buChar char="ü"/>
              </a:pPr>
              <a:r>
                <a:rPr lang="zh-CN" altLang="en-US" sz="900" dirty="0"/>
                <a:t>Located in Phnom Penh, CAMBODIA</a:t>
              </a:r>
              <a:endParaRPr lang="zh-CN" altLang="en-US" sz="900" dirty="0"/>
            </a:p>
            <a:p>
              <a:pPr marL="171450" indent="-17145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charset="0"/>
                <a:buChar char="ü"/>
              </a:pPr>
              <a:r>
                <a:rPr lang="zh-CN" altLang="en-US" sz="900" dirty="0"/>
                <a:t> 100% owned by ZHONGHENG</a:t>
              </a:r>
              <a:endParaRPr lang="zh-CN" altLang="en-US" sz="900" dirty="0"/>
            </a:p>
            <a:p>
              <a:pPr marL="171450" indent="-17145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charset="0"/>
                <a:buChar char="ü"/>
              </a:pPr>
              <a:r>
                <a:rPr lang="zh-CN" altLang="en-US" sz="900" dirty="0"/>
                <a:t> Founded in 2015</a:t>
              </a:r>
              <a:endParaRPr lang="zh-CN" altLang="en-US" sz="900" dirty="0"/>
            </a:p>
            <a:p>
              <a:pPr marL="171450" indent="-17145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charset="0"/>
                <a:buChar char="ü"/>
              </a:pPr>
              <a:r>
                <a:rPr lang="zh-CN" altLang="en-US" sz="900" dirty="0"/>
                <a:t> 300+ employees</a:t>
              </a:r>
              <a:endParaRPr lang="zh-CN" altLang="en-US" sz="900" dirty="0"/>
            </a:p>
          </p:txBody>
        </p:sp>
        <p:pic>
          <p:nvPicPr>
            <p:cNvPr id="22" name="图片 21" descr="PWR LOGO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20" y="1317"/>
              <a:ext cx="930" cy="1042"/>
            </a:xfrm>
            <a:prstGeom prst="rect">
              <a:avLst/>
            </a:prstGeom>
          </p:spPr>
        </p:pic>
        <p:cxnSp>
          <p:nvCxnSpPr>
            <p:cNvPr id="26" name="肘形连接符 25"/>
            <p:cNvCxnSpPr>
              <a:endCxn id="3" idx="1"/>
            </p:cNvCxnSpPr>
            <p:nvPr/>
          </p:nvCxnSpPr>
          <p:spPr>
            <a:xfrm flipV="1">
              <a:off x="13298" y="1052"/>
              <a:ext cx="2631" cy="1614"/>
            </a:xfrm>
            <a:prstGeom prst="bentConnector3">
              <a:avLst>
                <a:gd name="adj1" fmla="val 50019"/>
              </a:avLst>
            </a:prstGeom>
            <a:ln>
              <a:solidFill>
                <a:srgbClr val="346292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pic>
          <p:nvPicPr>
            <p:cNvPr id="17" name="图片 16" descr="C:\Users\Admin\Desktop\中恒PPT\未标题-1.jpg未标题-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>
              <a:lum contrast="24000"/>
            </a:blip>
            <a:srcRect/>
            <a:stretch>
              <a:fillRect/>
            </a:stretch>
          </p:blipFill>
          <p:spPr>
            <a:xfrm>
              <a:off x="9931" y="2475"/>
              <a:ext cx="2229" cy="1517"/>
            </a:xfrm>
            <a:prstGeom prst="rect">
              <a:avLst/>
            </a:prstGeom>
            <a:effectLst/>
          </p:spPr>
        </p:pic>
      </p:grpSp>
      <p:grpSp>
        <p:nvGrpSpPr>
          <p:cNvPr id="48" name="组合 47"/>
          <p:cNvGrpSpPr/>
          <p:nvPr/>
        </p:nvGrpSpPr>
        <p:grpSpPr>
          <a:xfrm>
            <a:off x="8504555" y="1370965"/>
            <a:ext cx="3172460" cy="3796665"/>
            <a:chOff x="13430" y="3507"/>
            <a:chExt cx="4996" cy="5979"/>
          </a:xfrm>
        </p:grpSpPr>
        <p:grpSp>
          <p:nvGrpSpPr>
            <p:cNvPr id="36" name="组合 35"/>
            <p:cNvGrpSpPr/>
            <p:nvPr/>
          </p:nvGrpSpPr>
          <p:grpSpPr>
            <a:xfrm>
              <a:off x="15080" y="3507"/>
              <a:ext cx="3346" cy="3093"/>
              <a:chOff x="15080" y="2764"/>
              <a:chExt cx="3346" cy="3093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15108" y="4315"/>
                <a:ext cx="3196" cy="362"/>
              </a:xfrm>
              <a:prstGeom prst="rect">
                <a:avLst/>
              </a:prstGeom>
              <a:gradFill>
                <a:gsLst>
                  <a:gs pos="50000">
                    <a:srgbClr val="5A80A7"/>
                  </a:gs>
                  <a:gs pos="0">
                    <a:srgbClr val="91AAC4"/>
                  </a:gs>
                  <a:gs pos="100000">
                    <a:srgbClr val="235589"/>
                  </a:gs>
                </a:gsLst>
                <a:lin scaled="1"/>
              </a:gra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900" b="1" i="1">
                    <a:ln>
                      <a:noFill/>
                    </a:ln>
                    <a:solidFill>
                      <a:schemeClr val="bg1"/>
                    </a:solidFill>
                    <a:sym typeface="+mn-ea"/>
                  </a:rPr>
                  <a:t>Headquarter: ZHONGHENG PET</a:t>
                </a:r>
                <a:endParaRPr lang="en-US" altLang="zh-CN" sz="900" b="1" i="1">
                  <a:ln>
                    <a:noFill/>
                  </a:ln>
                  <a:solidFill>
                    <a:schemeClr val="bg1"/>
                  </a:solidFill>
                  <a:sym typeface="+mn-ea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5080" y="4689"/>
                <a:ext cx="3346" cy="1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charset="0"/>
                  <a:buChar char="ü"/>
                </a:pPr>
                <a:r>
                  <a:rPr lang="zh-CN" altLang="en-US" sz="900" dirty="0"/>
                  <a:t>Include </a:t>
                </a:r>
                <a:r>
                  <a:rPr lang="en-US" altLang="zh-CN" sz="900" dirty="0"/>
                  <a:t>3</a:t>
                </a:r>
                <a:r>
                  <a:rPr lang="zh-CN" altLang="en-US" sz="900" dirty="0"/>
                  <a:t> factories, </a:t>
                </a:r>
                <a:r>
                  <a:rPr lang="en-US" altLang="zh-CN" sz="900" dirty="0"/>
                  <a:t>6 </a:t>
                </a:r>
                <a:r>
                  <a:rPr lang="zh-CN" altLang="en-US" sz="900" dirty="0"/>
                  <a:t>workshops</a:t>
                </a:r>
                <a:endParaRPr lang="en-US" altLang="zh-CN" sz="900" dirty="0"/>
              </a:p>
              <a:p>
                <a:pPr marL="171450" indent="-17145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charset="0"/>
                  <a:buChar char="ü"/>
                </a:pPr>
                <a:r>
                  <a:rPr lang="zh-CN" altLang="en-US" sz="900" dirty="0"/>
                  <a:t>Founded in </a:t>
                </a:r>
                <a:r>
                  <a:rPr lang="en-US" altLang="zh-CN" sz="900" dirty="0"/>
                  <a:t>1994</a:t>
                </a:r>
                <a:endParaRPr lang="zh-CN" altLang="en-US" sz="900" dirty="0"/>
              </a:p>
              <a:p>
                <a:pPr marL="171450" indent="-17145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charset="0"/>
                  <a:buChar char="ü"/>
                </a:pPr>
                <a:r>
                  <a:rPr lang="zh-CN" altLang="en-US" sz="900" dirty="0"/>
                  <a:t> Factory Area : 2,</a:t>
                </a:r>
                <a:r>
                  <a:rPr lang="en-US" altLang="zh-CN" sz="900" dirty="0"/>
                  <a:t>0</a:t>
                </a:r>
                <a:r>
                  <a:rPr lang="zh-CN" altLang="en-US" sz="900" dirty="0"/>
                  <a:t>00,000 square ft</a:t>
                </a:r>
                <a:endParaRPr lang="zh-CN" altLang="en-US" sz="900" dirty="0"/>
              </a:p>
              <a:p>
                <a:pPr marL="171450" indent="-17145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charset="0"/>
                  <a:buChar char="ü"/>
                </a:pPr>
                <a:r>
                  <a:rPr lang="zh-CN" altLang="en-US" sz="900" dirty="0"/>
                  <a:t> More than 2000 employees</a:t>
                </a:r>
                <a:endParaRPr lang="zh-CN" altLang="en-US" sz="900" dirty="0"/>
              </a:p>
            </p:txBody>
          </p:sp>
          <p:pic>
            <p:nvPicPr>
              <p:cNvPr id="33" name="图片 32" descr="QQ图片20211125w1505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5080" y="2764"/>
                <a:ext cx="2527" cy="1422"/>
              </a:xfrm>
              <a:prstGeom prst="rect">
                <a:avLst/>
              </a:prstGeom>
              <a:effectLst/>
            </p:spPr>
          </p:pic>
        </p:grpSp>
        <p:grpSp>
          <p:nvGrpSpPr>
            <p:cNvPr id="35" name="组合 34"/>
            <p:cNvGrpSpPr/>
            <p:nvPr/>
          </p:nvGrpSpPr>
          <p:grpSpPr>
            <a:xfrm>
              <a:off x="15019" y="6547"/>
              <a:ext cx="3226" cy="2939"/>
              <a:chOff x="14985" y="6246"/>
              <a:chExt cx="3226" cy="2939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15182" y="7811"/>
                <a:ext cx="2421" cy="362"/>
              </a:xfrm>
              <a:prstGeom prst="rect">
                <a:avLst/>
              </a:prstGeom>
              <a:gradFill>
                <a:gsLst>
                  <a:gs pos="50000">
                    <a:srgbClr val="5A80A7"/>
                  </a:gs>
                  <a:gs pos="0">
                    <a:srgbClr val="91AAC4"/>
                  </a:gs>
                  <a:gs pos="100000">
                    <a:srgbClr val="235589"/>
                  </a:gs>
                </a:gsLst>
                <a:lin scaled="1"/>
              </a:gra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900" b="1" i="1">
                    <a:ln>
                      <a:noFill/>
                    </a:ln>
                    <a:solidFill>
                      <a:schemeClr val="bg1"/>
                    </a:solidFill>
                    <a:sym typeface="+mn-ea"/>
                  </a:rPr>
                  <a:t>SHANGHAI Design Team</a:t>
                </a:r>
                <a:endParaRPr lang="en-US" altLang="zh-CN" sz="900" b="1" i="1">
                  <a:ln>
                    <a:noFill/>
                  </a:ln>
                  <a:solidFill>
                    <a:schemeClr val="bg1"/>
                  </a:solidFill>
                  <a:sym typeface="+mn-ea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4985" y="8257"/>
                <a:ext cx="3226" cy="9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charset="0"/>
                  <a:buChar char="ü"/>
                </a:pPr>
                <a:r>
                  <a:rPr lang="zh-CN" altLang="en-US" sz="900" dirty="0"/>
                  <a:t>Located in Shanghai, China</a:t>
                </a:r>
                <a:endParaRPr lang="zh-CN" altLang="en-US" sz="900" dirty="0"/>
              </a:p>
              <a:p>
                <a:pPr marL="171450" indent="-17145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charset="0"/>
                  <a:buChar char="ü"/>
                </a:pPr>
                <a:r>
                  <a:rPr lang="en-US" altLang="zh-CN" sz="900" dirty="0"/>
                  <a:t>2</a:t>
                </a:r>
                <a:r>
                  <a:rPr lang="zh-CN" altLang="en-US" sz="900" dirty="0"/>
                  <a:t>0+ designers</a:t>
                </a:r>
                <a:endParaRPr lang="zh-CN" altLang="en-US" sz="900" dirty="0"/>
              </a:p>
              <a:p>
                <a:pPr marL="171450" indent="-17145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charset="0"/>
                  <a:buChar char="ü"/>
                </a:pPr>
                <a:r>
                  <a:rPr lang="zh-CN" altLang="en-US" sz="900" dirty="0"/>
                  <a:t>100% owned by ZHONGHENG</a:t>
                </a:r>
                <a:endParaRPr lang="zh-CN" altLang="en-US" sz="900" dirty="0"/>
              </a:p>
            </p:txBody>
          </p:sp>
          <p:pic>
            <p:nvPicPr>
              <p:cNvPr id="34" name="图片 33" descr="微信图片_20230310102517"/>
              <p:cNvPicPr>
                <a:picLocks noChangeAspect="1"/>
              </p:cNvPicPr>
              <p:nvPr/>
            </p:nvPicPr>
            <p:blipFill>
              <a:blip r:embed="rId6" cstate="print">
                <a:lum bright="12000" contrast="12000"/>
              </a:blip>
              <a:srcRect/>
              <a:stretch>
                <a:fillRect/>
              </a:stretch>
            </p:blipFill>
            <p:spPr>
              <a:xfrm>
                <a:off x="15182" y="6246"/>
                <a:ext cx="2457" cy="1472"/>
              </a:xfrm>
              <a:prstGeom prst="rect">
                <a:avLst/>
              </a:prstGeom>
              <a:effectLst/>
            </p:spPr>
          </p:pic>
        </p:grpSp>
        <p:cxnSp>
          <p:nvCxnSpPr>
            <p:cNvPr id="37" name="肘形连接符 36"/>
            <p:cNvCxnSpPr>
              <a:endCxn id="5" idx="0"/>
            </p:cNvCxnSpPr>
            <p:nvPr/>
          </p:nvCxnSpPr>
          <p:spPr>
            <a:xfrm rot="10800000" flipV="1">
              <a:off x="13430" y="5233"/>
              <a:ext cx="1650" cy="595"/>
            </a:xfrm>
            <a:prstGeom prst="bentConnector2">
              <a:avLst/>
            </a:prstGeom>
            <a:ln>
              <a:solidFill>
                <a:srgbClr val="3B6896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8" name="肘形连接符 37"/>
            <p:cNvCxnSpPr>
              <a:stCxn id="30" idx="1"/>
              <a:endCxn id="4" idx="3"/>
            </p:cNvCxnSpPr>
            <p:nvPr/>
          </p:nvCxnSpPr>
          <p:spPr>
            <a:xfrm rot="10800000">
              <a:off x="13888" y="6172"/>
              <a:ext cx="1455" cy="2121"/>
            </a:xfrm>
            <a:prstGeom prst="bentConnector3">
              <a:avLst>
                <a:gd name="adj1" fmla="val 49966"/>
              </a:avLst>
            </a:prstGeom>
            <a:ln>
              <a:solidFill>
                <a:srgbClr val="386594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>
            <a:off x="3811905" y="1224915"/>
            <a:ext cx="3940175" cy="1795780"/>
            <a:chOff x="5256" y="3085"/>
            <a:chExt cx="6205" cy="2828"/>
          </a:xfrm>
        </p:grpSpPr>
        <p:cxnSp>
          <p:nvCxnSpPr>
            <p:cNvPr id="25" name="肘形连接符 24"/>
            <p:cNvCxnSpPr>
              <a:stCxn id="15" idx="1"/>
              <a:endCxn id="51" idx="0"/>
            </p:cNvCxnSpPr>
            <p:nvPr/>
          </p:nvCxnSpPr>
          <p:spPr>
            <a:xfrm rot="10800000" flipV="1">
              <a:off x="7711" y="4281"/>
              <a:ext cx="105" cy="1456"/>
            </a:xfrm>
            <a:prstGeom prst="bentConnector2">
              <a:avLst/>
            </a:prstGeom>
            <a:ln>
              <a:solidFill>
                <a:srgbClr val="346292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7816" y="4100"/>
              <a:ext cx="3177" cy="362"/>
            </a:xfrm>
            <a:prstGeom prst="rect">
              <a:avLst/>
            </a:prstGeom>
            <a:gradFill>
              <a:gsLst>
                <a:gs pos="50000">
                  <a:srgbClr val="5A80A7"/>
                </a:gs>
                <a:gs pos="0">
                  <a:srgbClr val="91AAC4"/>
                </a:gs>
                <a:gs pos="100000">
                  <a:srgbClr val="235589"/>
                </a:gs>
              </a:gsLst>
              <a:lin scaled="1"/>
            </a:gra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900" b="1" i="1">
                  <a:ln>
                    <a:noFill/>
                  </a:ln>
                  <a:solidFill>
                    <a:schemeClr val="bg1"/>
                  </a:solidFill>
                  <a:sym typeface="+mn-ea"/>
                </a:rPr>
                <a:t>M-PETS Sales and Design Team</a:t>
              </a:r>
              <a:endParaRPr lang="en-US" altLang="zh-CN" sz="900" b="1" i="1">
                <a:ln>
                  <a:noFill/>
                </a:ln>
                <a:solidFill>
                  <a:schemeClr val="bg1"/>
                </a:solidFill>
                <a:sym typeface="+mn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816" y="4462"/>
              <a:ext cx="3645" cy="14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charset="0"/>
                <a:buChar char="ü"/>
              </a:pPr>
              <a:r>
                <a:rPr lang="zh-CN" altLang="en-US" sz="900" dirty="0"/>
                <a:t>Located in Belgium</a:t>
              </a:r>
              <a:endParaRPr lang="zh-CN" altLang="en-US" sz="900" dirty="0"/>
            </a:p>
            <a:p>
              <a:pPr marL="171450" indent="-17145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charset="0"/>
                <a:buChar char="ü"/>
              </a:pPr>
              <a:r>
                <a:rPr lang="zh-CN" altLang="en-US" sz="900" dirty="0"/>
                <a:t>100% owned by ZHONGHENG</a:t>
              </a:r>
              <a:endParaRPr lang="zh-CN" altLang="en-US" sz="900" dirty="0"/>
            </a:p>
            <a:p>
              <a:pPr marL="171450" indent="-17145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charset="0"/>
                <a:buChar char="ü"/>
              </a:pPr>
              <a:r>
                <a:rPr lang="zh-CN" altLang="en-US" sz="900" dirty="0"/>
                <a:t>Founded in 2015</a:t>
              </a:r>
              <a:endParaRPr lang="zh-CN" altLang="en-US" sz="900" dirty="0"/>
            </a:p>
            <a:p>
              <a:pPr marL="171450" indent="-17145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charset="0"/>
                <a:buChar char="ü"/>
              </a:pPr>
              <a:r>
                <a:rPr lang="zh-CN" altLang="en-US" sz="900" dirty="0"/>
                <a:t>Have 95 partners , all over more than 40 countries in EU</a:t>
              </a:r>
              <a:endParaRPr lang="zh-CN" altLang="en-US" sz="900" dirty="0"/>
            </a:p>
          </p:txBody>
        </p:sp>
        <p:pic>
          <p:nvPicPr>
            <p:cNvPr id="41" name="图片 40" descr="mpets logo new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31" y="3085"/>
              <a:ext cx="896" cy="897"/>
            </a:xfrm>
            <a:prstGeom prst="rect">
              <a:avLst/>
            </a:prstGeom>
          </p:spPr>
        </p:pic>
        <p:pic>
          <p:nvPicPr>
            <p:cNvPr id="42" name="图片 41" descr="C:\Users\Admin\Desktop\中恒PPT\89.jpg89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>
            <a:xfrm>
              <a:off x="5256" y="4143"/>
              <a:ext cx="2275" cy="1499"/>
            </a:xfrm>
            <a:prstGeom prst="rect">
              <a:avLst/>
            </a:prstGeom>
            <a:effectLst/>
          </p:spPr>
        </p:pic>
      </p:grpSp>
      <p:pic>
        <p:nvPicPr>
          <p:cNvPr id="51" name="图片 50" descr="303b32313534373130353bcebbd6c3"/>
          <p:cNvPicPr>
            <a:picLocks noChangeAspect="1"/>
          </p:cNvPicPr>
          <p:nvPr/>
        </p:nvPicPr>
        <p:blipFill>
          <a:blip r:embed="rId9" cstate="print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01920" y="2908935"/>
            <a:ext cx="337185" cy="337185"/>
          </a:xfrm>
          <a:prstGeom prst="rect">
            <a:avLst/>
          </a:prstGeom>
        </p:spPr>
      </p:pic>
      <p:pic>
        <p:nvPicPr>
          <p:cNvPr id="53" name="图片 4" descr="中恒旧logo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 cstate="print"/>
          <a:srcRect r="27053" b="-5017"/>
          <a:stretch>
            <a:fillRect/>
          </a:stretch>
        </p:blipFill>
        <p:spPr bwMode="auto">
          <a:xfrm>
            <a:off x="9003665" y="1745615"/>
            <a:ext cx="546735" cy="33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 descr="303b32313534373130353bcebbd6c3"/>
          <p:cNvPicPr>
            <a:picLocks noChangeAspect="1"/>
          </p:cNvPicPr>
          <p:nvPr/>
        </p:nvPicPr>
        <p:blipFill>
          <a:blip r:embed="rId9" cstate="print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65440" y="3843655"/>
            <a:ext cx="337185" cy="337185"/>
          </a:xfrm>
          <a:prstGeom prst="rect">
            <a:avLst/>
          </a:prstGeom>
        </p:spPr>
      </p:pic>
      <p:pic>
        <p:nvPicPr>
          <p:cNvPr id="5" name="图片 4" descr="303b32313534373130353bcebbd6c3"/>
          <p:cNvPicPr>
            <a:picLocks noChangeAspect="1"/>
          </p:cNvPicPr>
          <p:nvPr/>
        </p:nvPicPr>
        <p:blipFill>
          <a:blip r:embed="rId9" cstate="print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35645" y="3007360"/>
            <a:ext cx="337185" cy="337185"/>
          </a:xfrm>
          <a:prstGeom prst="rect">
            <a:avLst/>
          </a:prstGeom>
        </p:spPr>
      </p:pic>
      <p:pic>
        <p:nvPicPr>
          <p:cNvPr id="4" name="图片 3" descr="303b32313534373130353bcebbd6c3"/>
          <p:cNvPicPr>
            <a:picLocks noChangeAspect="1"/>
          </p:cNvPicPr>
          <p:nvPr/>
        </p:nvPicPr>
        <p:blipFill>
          <a:blip r:embed="rId9" cstate="print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58200" y="3056255"/>
            <a:ext cx="337185" cy="33718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572770" y="3653026"/>
            <a:ext cx="3081020" cy="813435"/>
            <a:chOff x="1053" y="5093"/>
            <a:chExt cx="4852" cy="1281"/>
          </a:xfrm>
        </p:grpSpPr>
        <p:sp>
          <p:nvSpPr>
            <p:cNvPr id="14" name="矩形 13"/>
            <p:cNvSpPr/>
            <p:nvPr/>
          </p:nvSpPr>
          <p:spPr>
            <a:xfrm>
              <a:off x="1067" y="5244"/>
              <a:ext cx="4838" cy="1130"/>
            </a:xfrm>
            <a:prstGeom prst="rect">
              <a:avLst/>
            </a:prstGeom>
            <a:noFill/>
            <a:ln>
              <a:solidFill>
                <a:srgbClr val="35629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53" y="5093"/>
              <a:ext cx="3139" cy="386"/>
            </a:xfrm>
            <a:prstGeom prst="rect">
              <a:avLst/>
            </a:prstGeom>
            <a:gradFill>
              <a:gsLst>
                <a:gs pos="50000">
                  <a:srgbClr val="5A80A7"/>
                </a:gs>
                <a:gs pos="0">
                  <a:srgbClr val="91AAC4"/>
                </a:gs>
                <a:gs pos="100000">
                  <a:srgbClr val="235589"/>
                </a:gs>
              </a:gsLst>
              <a:lin scaled="1"/>
            </a:gradFill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zh-CN" sz="1000" b="1" kern="100">
                  <a:solidFill>
                    <a:schemeClr val="bg1"/>
                  </a:solidFill>
                  <a:effectLst/>
                  <a:latin typeface="Arial" panose="020B0604020202020204"/>
                  <a:ea typeface="Arial" panose="020B0604020202020204" pitchFamily="34" charset="0"/>
                  <a:cs typeface="Arial" panose="020B0604020202020204"/>
                  <a:sym typeface="+mn-ea"/>
                </a:rPr>
                <a:t>Factories In China,</a:t>
              </a:r>
              <a:r>
                <a:rPr lang="en-US" altLang="zh-CN" sz="1000" b="1" kern="100">
                  <a:solidFill>
                    <a:schemeClr val="bg1"/>
                  </a:solidFill>
                  <a:latin typeface="Arial" panose="020B0604020202020204"/>
                  <a:ea typeface="Arial" panose="020B0604020202020204" pitchFamily="34" charset="0"/>
                  <a:cs typeface="Arial" panose="020B0604020202020204"/>
                  <a:sym typeface="+mn-ea"/>
                </a:rPr>
                <a:t> </a:t>
              </a:r>
              <a:r>
                <a:rPr lang="en-US" altLang="zh-CN" sz="1000" b="1" kern="100">
                  <a:solidFill>
                    <a:schemeClr val="bg1"/>
                  </a:solidFill>
                  <a:effectLst/>
                  <a:latin typeface="Arial" panose="020B0604020202020204"/>
                  <a:ea typeface="Arial" panose="020B0604020202020204" pitchFamily="34" charset="0"/>
                  <a:cs typeface="Arial" panose="020B0604020202020204"/>
                  <a:sym typeface="+mn-ea"/>
                </a:rPr>
                <a:t>Cambodia</a:t>
              </a:r>
              <a:endParaRPr lang="en-US" altLang="zh-CN" sz="1000" b="1" kern="100">
                <a:solidFill>
                  <a:schemeClr val="bg1"/>
                </a:solidFill>
                <a:effectLst/>
                <a:latin typeface="Arial" panose="020B0604020202020204"/>
                <a:ea typeface="Arial" panose="020B0604020202020204" pitchFamily="34" charset="0"/>
                <a:cs typeface="Arial" panose="020B0604020202020204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393" y="5625"/>
              <a:ext cx="3464" cy="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28600" marR="0" indent="-22860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Regional resources 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228600" marR="0" indent="-22860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Balance risks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72770" y="4935220"/>
            <a:ext cx="3136265" cy="1045845"/>
            <a:chOff x="1053" y="5093"/>
            <a:chExt cx="4939" cy="1647"/>
          </a:xfrm>
        </p:grpSpPr>
        <p:sp>
          <p:nvSpPr>
            <p:cNvPr id="39" name="矩形 38"/>
            <p:cNvSpPr/>
            <p:nvPr/>
          </p:nvSpPr>
          <p:spPr>
            <a:xfrm>
              <a:off x="1067" y="5244"/>
              <a:ext cx="4838" cy="1454"/>
            </a:xfrm>
            <a:prstGeom prst="rect">
              <a:avLst/>
            </a:prstGeom>
            <a:noFill/>
            <a:ln>
              <a:solidFill>
                <a:srgbClr val="35629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3" y="5093"/>
              <a:ext cx="1481" cy="386"/>
            </a:xfrm>
            <a:prstGeom prst="rect">
              <a:avLst/>
            </a:prstGeom>
            <a:gradFill>
              <a:gsLst>
                <a:gs pos="50000">
                  <a:srgbClr val="5A80A7"/>
                </a:gs>
                <a:gs pos="0">
                  <a:srgbClr val="91AAC4"/>
                </a:gs>
                <a:gs pos="100000">
                  <a:srgbClr val="235589"/>
                </a:gs>
              </a:gsLst>
              <a:lin scaled="1"/>
            </a:gradFill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000" b="1" kern="10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R&amp;D Center</a:t>
              </a:r>
              <a:endParaRPr lang="en-US" altLang="zh-CN" sz="1000" b="1" kern="10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393" y="5625"/>
              <a:ext cx="4599" cy="111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28600" marR="0" indent="-22860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Full category design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228600" marR="0" indent="-22860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More than 50 R&amp;D and designers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228600" marR="0" indent="-22860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Life cycle management from design to mass production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08330" y="1458889"/>
            <a:ext cx="3099435" cy="1579880"/>
            <a:chOff x="1024" y="5093"/>
            <a:chExt cx="4881" cy="2488"/>
          </a:xfrm>
        </p:grpSpPr>
        <p:sp>
          <p:nvSpPr>
            <p:cNvPr id="55" name="矩形 54"/>
            <p:cNvSpPr/>
            <p:nvPr/>
          </p:nvSpPr>
          <p:spPr>
            <a:xfrm>
              <a:off x="1024" y="5244"/>
              <a:ext cx="4881" cy="2337"/>
            </a:xfrm>
            <a:prstGeom prst="rect">
              <a:avLst/>
            </a:prstGeom>
            <a:noFill/>
            <a:ln>
              <a:solidFill>
                <a:srgbClr val="35629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053" y="5093"/>
              <a:ext cx="1685" cy="386"/>
            </a:xfrm>
            <a:prstGeom prst="rect">
              <a:avLst/>
            </a:prstGeom>
            <a:gradFill>
              <a:gsLst>
                <a:gs pos="50000">
                  <a:srgbClr val="5A80A7"/>
                </a:gs>
                <a:gs pos="0">
                  <a:srgbClr val="91AAC4"/>
                </a:gs>
                <a:gs pos="100000">
                  <a:srgbClr val="235589"/>
                </a:gs>
              </a:gsLst>
              <a:lin scaled="1"/>
            </a:gradFill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000" b="1" kern="10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+mn-ea"/>
                </a:rPr>
                <a:t>Global Layout</a:t>
              </a:r>
              <a:endParaRPr lang="en-US" altLang="zh-CN" sz="1000" b="1" kern="10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345" y="5625"/>
              <a:ext cx="4411" cy="184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28600" indent="-228600">
                <a:buFont typeface="+mj-lt"/>
                <a:buAutoNum type="arabicPeriod"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cs typeface="Arial" panose="020B0604020202020204"/>
                  <a:sym typeface="+mn-ea"/>
                </a:rPr>
                <a:t>MPETS-Belgium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Arial" panose="020B0604020202020204"/>
                  <a:ea typeface="Arial" panose="020B0604020202020204" pitchFamily="34" charset="0"/>
                  <a:cs typeface="Arial" panose="020B0604020202020204"/>
                  <a:sym typeface="+mn-ea"/>
                </a:rPr>
                <a:t> ,European Market,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Arial" panose="020B0604020202020204" pitchFamily="34" charset="0"/>
                  <a:cs typeface="Arial" panose="020B0604020202020204"/>
                  <a:sym typeface="+mn-ea"/>
                </a:rPr>
                <a:t>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cs typeface="Arial" panose="020B0604020202020204"/>
                  <a:sym typeface="+mn-ea"/>
                </a:rPr>
                <a:t>95 Partners 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cs typeface="Arial" panose="020B0604020202020204"/>
                <a:sym typeface="+mn-ea"/>
              </a:endParaRPr>
            </a:p>
            <a:p>
              <a:pPr marL="228600" marR="0" indent="-22860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cs typeface="Arial" panose="020B0604020202020204"/>
                  <a:sym typeface="+mn-ea"/>
                </a:rPr>
                <a:t>PWR-Cambodia, Pet Treats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cs typeface="Arial" panose="020B0604020202020204"/>
                <a:sym typeface="+mn-ea"/>
              </a:endParaRPr>
            </a:p>
            <a:p>
              <a:pPr marL="228600" marR="0" indent="-22860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cs typeface="Arial" panose="020B0604020202020204"/>
                  <a:sym typeface="+mn-ea"/>
                </a:rPr>
                <a:t>APOLLO-Cambodia,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cs typeface="Arial" panose="020B0604020202020204"/>
                </a:rPr>
                <a:t> Metal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cs typeface="Arial" panose="020B0604020202020204"/>
                </a:rPr>
                <a:t>products,Waste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cs typeface="Arial" panose="020B0604020202020204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cs typeface="Arial" panose="020B0604020202020204"/>
                </a:rPr>
                <a:t>bags,Cat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cs typeface="Arial" panose="020B0604020202020204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cs typeface="Arial" panose="020B0604020202020204"/>
                </a:rPr>
                <a:t>Litter,Tie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cs typeface="Arial" panose="020B0604020202020204"/>
                </a:rPr>
                <a:t> out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cs typeface="Arial" panose="020B0604020202020204"/>
                </a:rPr>
                <a:t>cable,Plastic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cs typeface="Arial" panose="020B0604020202020204"/>
                </a:rPr>
                <a:t> products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cs typeface="Arial" panose="020B0604020202020204"/>
                <a:sym typeface="+mn-ea"/>
              </a:endParaRPr>
            </a:p>
            <a:p>
              <a:pPr marL="228600" marR="0" indent="-22860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Arial" panose="020B0604020202020204"/>
                  <a:ea typeface="Arial" panose="020B0604020202020204" pitchFamily="34" charset="0"/>
                  <a:cs typeface="Arial" panose="020B0604020202020204"/>
                  <a:sym typeface="+mn-ea"/>
                </a:rPr>
                <a:t>W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Arial" panose="020B0604020202020204" pitchFamily="34" charset="0"/>
                  <a:cs typeface="Arial" panose="020B0604020202020204"/>
                  <a:sym typeface="+mn-ea"/>
                </a:rPr>
                <a:t>arehouse service—USA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Arial" panose="020B0604020202020204" pitchFamily="34" charset="0"/>
                  <a:cs typeface="Arial" panose="020B0604020202020204"/>
                  <a:sym typeface="+mn-ea"/>
                </a:rPr>
                <a:t>,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cs typeface="Arial" panose="020B0604020202020204"/>
                  <a:sym typeface="+mn-ea"/>
                </a:rPr>
                <a:t>50000 </a:t>
              </a:r>
              <a:r>
                <a:rPr lang="en-US" altLang="zh-CN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ft</a:t>
              </a:r>
              <a:r>
                <a:rPr lang="en-US" altLang="zh-CN" sz="1000" b="1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42608" y="667207"/>
            <a:ext cx="2777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Wingdings" panose="05000000000000000000" charset="0"/>
              <a:buChar char="n"/>
            </a:pPr>
            <a:r>
              <a:rPr kumimoji="1"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ea"/>
              </a:rPr>
              <a:t>Global Strategy</a:t>
            </a:r>
            <a:endParaRPr kumimoji="1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  <a:sym typeface="+mn-ea"/>
            </a:endParaRPr>
          </a:p>
        </p:txBody>
      </p:sp>
      <p:cxnSp>
        <p:nvCxnSpPr>
          <p:cNvPr id="45" name="肘形连接符 24"/>
          <p:cNvCxnSpPr/>
          <p:nvPr/>
        </p:nvCxnSpPr>
        <p:spPr>
          <a:xfrm rot="16200000" flipV="1">
            <a:off x="7762320" y="4640343"/>
            <a:ext cx="1195387" cy="533558"/>
          </a:xfrm>
          <a:prstGeom prst="bentConnector3">
            <a:avLst>
              <a:gd name="adj1" fmla="val 50000"/>
            </a:avLst>
          </a:prstGeom>
          <a:ln>
            <a:solidFill>
              <a:srgbClr val="34629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49" name="图片 48" descr="303b32313534373130353bcebbd6c3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965440" y="4150360"/>
            <a:ext cx="253365" cy="253365"/>
          </a:xfrm>
          <a:prstGeom prst="rect">
            <a:avLst/>
          </a:prstGeom>
        </p:spPr>
      </p:pic>
      <p:grpSp>
        <p:nvGrpSpPr>
          <p:cNvPr id="64" name="组合 63"/>
          <p:cNvGrpSpPr/>
          <p:nvPr/>
        </p:nvGrpSpPr>
        <p:grpSpPr>
          <a:xfrm>
            <a:off x="7858760" y="5420995"/>
            <a:ext cx="4037224" cy="1504655"/>
            <a:chOff x="5959" y="3341"/>
            <a:chExt cx="4584" cy="2286"/>
          </a:xfrm>
        </p:grpSpPr>
        <p:sp>
          <p:nvSpPr>
            <p:cNvPr id="65" name="文本框 64"/>
            <p:cNvSpPr txBox="1"/>
            <p:nvPr/>
          </p:nvSpPr>
          <p:spPr>
            <a:xfrm>
              <a:off x="6138" y="3723"/>
              <a:ext cx="4405" cy="19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171450" indent="-17145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charset="0"/>
                <a:buChar char="ü"/>
              </a:pPr>
              <a:r>
                <a:rPr lang="zh-CN" altLang="en-US" sz="900" dirty="0"/>
                <a:t>Located in </a:t>
              </a:r>
              <a:r>
                <a:rPr lang="en-US" altLang="zh-CN" sz="900" dirty="0"/>
                <a:t>Preah Sihanouk,</a:t>
              </a:r>
              <a:r>
                <a:rPr lang="zh-CN" altLang="en-US" sz="900" dirty="0"/>
                <a:t>CAMBODIA，</a:t>
              </a:r>
              <a:r>
                <a:rPr lang="en-US" altLang="zh-CN" sz="900" dirty="0">
                  <a:sym typeface="+mn-ea"/>
                </a:rPr>
                <a:t> &lt; 10 km from </a:t>
              </a:r>
              <a:r>
                <a:rPr lang="zh-CN" altLang="en-US" sz="900" dirty="0"/>
                <a:t>port Sihanoukville</a:t>
              </a:r>
              <a:endParaRPr lang="zh-CN" altLang="en-US" sz="900" dirty="0"/>
            </a:p>
            <a:p>
              <a:pPr marL="171450" indent="-17145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charset="0"/>
                <a:buChar char="ü"/>
              </a:pPr>
              <a:r>
                <a:rPr lang="zh-CN" altLang="en-US" sz="900" dirty="0"/>
                <a:t>100% owned by ZHONGHENG</a:t>
              </a:r>
              <a:endParaRPr lang="zh-CN" altLang="en-US" sz="900" dirty="0"/>
            </a:p>
            <a:p>
              <a:pPr marL="171450" indent="-17145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charset="0"/>
                <a:buChar char="ü"/>
              </a:pPr>
              <a:r>
                <a:rPr lang="zh-CN" altLang="en-US" sz="900" dirty="0">
                  <a:sym typeface="+mn-ea"/>
                </a:rPr>
                <a:t>Founded in 20</a:t>
              </a:r>
              <a:r>
                <a:rPr lang="en-US" altLang="zh-CN" sz="900" dirty="0">
                  <a:sym typeface="+mn-ea"/>
                </a:rPr>
                <a:t>23</a:t>
              </a:r>
              <a:endParaRPr lang="en-US" altLang="zh-CN" sz="900" dirty="0">
                <a:sym typeface="+mn-ea"/>
              </a:endParaRPr>
            </a:p>
            <a:p>
              <a:pPr marL="171450" indent="-17145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charset="0"/>
                <a:buChar char="ü"/>
              </a:pPr>
              <a:r>
                <a:rPr lang="en-US" altLang="zh-CN" sz="900" dirty="0">
                  <a:sym typeface="+mn-ea"/>
                </a:rPr>
                <a:t>70+ employees, expected to reach 500+ employee after mass production</a:t>
              </a:r>
              <a:endParaRPr lang="en-US" altLang="zh-CN" sz="900" dirty="0">
                <a:sym typeface="+mn-ea"/>
              </a:endParaRPr>
            </a:p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 dirty="0"/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959" y="3341"/>
              <a:ext cx="3295" cy="351"/>
            </a:xfrm>
            <a:prstGeom prst="rect">
              <a:avLst/>
            </a:prstGeom>
            <a:solidFill>
              <a:srgbClr val="EF572A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900" b="1" i="1" dirty="0">
                  <a:solidFill>
                    <a:schemeClr val="tx1"/>
                  </a:solidFill>
                </a:rPr>
                <a:t>APOLLO PET PRODUCTS (CAMBODIA) CO., LTD.</a:t>
              </a:r>
              <a:endParaRPr lang="en-US" altLang="zh-CN" sz="900" b="1" i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1" name="直线连接符 11"/>
          <p:cNvCxnSpPr/>
          <p:nvPr>
            <p:custDataLst>
              <p:tags r:id="rId14"/>
            </p:custDataLst>
          </p:nvPr>
        </p:nvCxnSpPr>
        <p:spPr>
          <a:xfrm flipH="1">
            <a:off x="3689350" y="913033"/>
            <a:ext cx="8033386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10482580" y="260985"/>
            <a:ext cx="1226185" cy="682587"/>
            <a:chOff x="15828" y="895"/>
            <a:chExt cx="2686" cy="1630"/>
          </a:xfrm>
        </p:grpSpPr>
        <p:pic>
          <p:nvPicPr>
            <p:cNvPr id="19" name="图片 5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 rotWithShape="1"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8219" b="93151" l="4505" r="95946">
                          <a14:foregroundMark x1="8559" y1="15753" x2="8559" y2="15753"/>
                          <a14:foregroundMark x1="32883" y1="19178" x2="32883" y2="19178"/>
                          <a14:foregroundMark x1="53604" y1="63699" x2="53604" y2="63699"/>
                          <a14:foregroundMark x1="53604" y1="43836" x2="53604" y2="43836"/>
                          <a14:foregroundMark x1="21171" y1="60274" x2="21171" y2="60274"/>
                        </a14:backgroundRemoval>
                      </a14:imgEffect>
                    </a14:imgLayer>
                  </a14:imgProps>
                </a:ext>
              </a:extLst>
            </a:blip>
            <a:srcRect l="5039" t="7934" r="5233" b="6381"/>
            <a:stretch>
              <a:fillRect/>
            </a:stretch>
          </p:blipFill>
          <p:spPr>
            <a:xfrm>
              <a:off x="16792" y="895"/>
              <a:ext cx="1624" cy="104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" name="文本框 22"/>
            <p:cNvSpPr txBox="1"/>
            <p:nvPr>
              <p:custDataLst>
                <p:tags r:id="rId18"/>
              </p:custDataLst>
            </p:nvPr>
          </p:nvSpPr>
          <p:spPr>
            <a:xfrm>
              <a:off x="15828" y="1867"/>
              <a:ext cx="26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/>
              <a:r>
                <a:rPr lang="en-US" altLang="zh-CN" sz="1200" b="1" dirty="0">
                  <a:solidFill>
                    <a:schemeClr val="bg2">
                      <a:lumMod val="50000"/>
                    </a:schemeClr>
                  </a:solidFill>
                  <a:latin typeface="Avenir Black" panose="020B0803020203020204" charset="0"/>
                  <a:cs typeface="Avenir Black" panose="020B0803020203020204" charset="0"/>
                </a:rPr>
                <a:t>ZHONG HENG PET</a:t>
              </a:r>
              <a:r>
                <a:rPr lang="en-US" altLang="zh-CN" sz="800" b="1" dirty="0">
                  <a:latin typeface="OPPOSans L" panose="00020600040101010101" charset="-122"/>
                  <a:ea typeface="OPPOSans L" panose="00020600040101010101" charset="-122"/>
                </a:rPr>
                <a:t> </a:t>
              </a:r>
              <a:endParaRPr lang="en-US" altLang="zh-CN" sz="800" b="1" dirty="0">
                <a:latin typeface="OPPOSans L" panose="00020600040101010101" charset="-122"/>
                <a:ea typeface="OPPOSans L" panose="0002060004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7620" y="0"/>
            <a:ext cx="12175490" cy="6881495"/>
          </a:xfrm>
          <a:prstGeom prst="rect">
            <a:avLst/>
          </a:prstGeom>
          <a:solidFill>
            <a:srgbClr val="EF572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http://photo-static-api.fotomore.com/creative/vcg/400/version23/VCG21926cfd3b4.jpg?uid=386&amp;timestamp=1696860112&amp;sign=dc80cfc089da3e2f6fd800e893cf0184" descr="templates\picture_hover\&amp;pky120_sjzg_VCG21926cfd3b4&amp;"/>
          <p:cNvPicPr>
            <a:picLocks noChangeAspect="1"/>
          </p:cNvPicPr>
          <p:nvPr/>
        </p:nvPicPr>
        <p:blipFill>
          <a:blip r:embed="rId2">
            <a:alphaModFix amt="34000"/>
          </a:blip>
          <a:srcRect t="10197" b="5349"/>
          <a:stretch>
            <a:fillRect/>
          </a:stretch>
        </p:blipFill>
        <p:spPr>
          <a:xfrm>
            <a:off x="0" y="0"/>
            <a:ext cx="1218311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96240" y="517114"/>
            <a:ext cx="11292840" cy="5876066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线连接符 11"/>
          <p:cNvCxnSpPr/>
          <p:nvPr/>
        </p:nvCxnSpPr>
        <p:spPr>
          <a:xfrm flipH="1">
            <a:off x="6865620" y="6041490"/>
            <a:ext cx="443484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11"/>
          <p:cNvCxnSpPr/>
          <p:nvPr/>
        </p:nvCxnSpPr>
        <p:spPr>
          <a:xfrm flipH="1">
            <a:off x="766265" y="6041490"/>
            <a:ext cx="443484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352766" y="5766912"/>
            <a:ext cx="1359535" cy="473710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861060" y="435222"/>
            <a:ext cx="10548350" cy="55855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en-US" altLang="zh-CN" sz="1200" dirty="0">
                <a:solidFill>
                  <a:schemeClr val="tx1"/>
                </a:solidFill>
                <a:latin typeface="Century Gothic" panose="020B0502020202020204" pitchFamily="34" charset="0"/>
                <a:sym typeface="+mn-ea"/>
              </a:rPr>
              <a:t>APOLLO PET PRODUCTS (CAMBODIA) CO., LTD.</a:t>
            </a:r>
            <a:endParaRPr lang="en-US" altLang="zh-CN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3067063" y="2577984"/>
            <a:ext cx="60489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FACTORY INTRODUCTION</a:t>
            </a:r>
            <a:endParaRPr lang="en-US" altLang="zh-CN" sz="5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D:\Tammy\ppt P图\links\产品目录册-2-1.jpg产品目录册-2-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l="32" r="32"/>
          <a:stretch>
            <a:fillRect/>
          </a:stretch>
        </p:blipFill>
        <p:spPr>
          <a:xfrm>
            <a:off x="0" y="0"/>
            <a:ext cx="9860280" cy="371475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3716020"/>
          </a:xfrm>
          <a:prstGeom prst="rect">
            <a:avLst/>
          </a:prstGeom>
          <a:solidFill>
            <a:srgbClr val="3F3E3F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87705" y="4180840"/>
            <a:ext cx="7822565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b="1" dirty="0">
                <a:solidFill>
                  <a:srgbClr val="323334"/>
                </a:solidFill>
                <a:latin typeface="+mn-ea"/>
                <a:sym typeface="+mn-ea"/>
              </a:rPr>
              <a:t>APOLLO PET PRODUCTS(CAMBODIA) CO,.LTD </a:t>
            </a:r>
            <a:r>
              <a:rPr lang="en-US" sz="1400" dirty="0">
                <a:solidFill>
                  <a:srgbClr val="323334"/>
                </a:solidFill>
                <a:latin typeface="+mn-ea"/>
                <a:sym typeface="+mn-ea"/>
              </a:rPr>
              <a:t>was founded in 2023 and  is 100% owned by Zhongheng Pet Group. We can produce several pet catgroies like wire cages/ waste bags/ tie out cables and Toufu cat litter.  </a:t>
            </a:r>
            <a:endParaRPr lang="en-US" sz="1400" dirty="0">
              <a:solidFill>
                <a:srgbClr val="323334"/>
              </a:solidFill>
              <a:latin typeface="+mn-ea"/>
              <a:sym typeface="+mn-ea"/>
            </a:endParaRPr>
          </a:p>
          <a:p>
            <a:pPr>
              <a:lnSpc>
                <a:spcPct val="125000"/>
              </a:lnSpc>
            </a:pPr>
            <a:endParaRPr lang="en-US" sz="1400" dirty="0">
              <a:solidFill>
                <a:srgbClr val="323334"/>
              </a:solidFill>
              <a:latin typeface="+mn-ea"/>
              <a:sym typeface="+mn-ea"/>
            </a:endParaRPr>
          </a:p>
          <a:p>
            <a:pPr>
              <a:lnSpc>
                <a:spcPct val="125000"/>
              </a:lnSpc>
            </a:pPr>
            <a:r>
              <a:rPr lang="en-US" sz="1400" dirty="0">
                <a:solidFill>
                  <a:srgbClr val="323334"/>
                </a:solidFill>
                <a:latin typeface="+mn-ea"/>
                <a:sym typeface="+mn-ea"/>
              </a:rPr>
              <a:t>We are committed to becoming an innovative manufacturing center integrating R&amp;D/manufacturing/warehousing and logistics, and providing high-quality pet products to our clients as always.</a:t>
            </a:r>
            <a:endParaRPr lang="en-US" sz="1400" dirty="0">
              <a:solidFill>
                <a:srgbClr val="323334"/>
              </a:solidFill>
              <a:latin typeface="+mn-ea"/>
              <a:sym typeface="+mn-ea"/>
            </a:endParaRPr>
          </a:p>
          <a:p>
            <a:pPr>
              <a:lnSpc>
                <a:spcPct val="125000"/>
              </a:lnSpc>
            </a:pPr>
            <a:endParaRPr lang="zh-CN" altLang="en-US" sz="1400" i="0" dirty="0">
              <a:solidFill>
                <a:srgbClr val="323334"/>
              </a:solidFill>
              <a:effectLst/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694399" y="6250110"/>
            <a:ext cx="607820" cy="125258"/>
            <a:chOff x="488732" y="6250109"/>
            <a:chExt cx="722850" cy="148963"/>
          </a:xfrm>
        </p:grpSpPr>
        <p:sp>
          <p:nvSpPr>
            <p:cNvPr id="37" name="椭圆 36"/>
            <p:cNvSpPr/>
            <p:nvPr/>
          </p:nvSpPr>
          <p:spPr>
            <a:xfrm>
              <a:off x="680028" y="6250109"/>
              <a:ext cx="148963" cy="14896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871324" y="6250109"/>
              <a:ext cx="148963" cy="148963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1062619" y="6250109"/>
              <a:ext cx="148963" cy="148963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488732" y="6250109"/>
              <a:ext cx="148963" cy="14896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5" name="直线连接符 11"/>
          <p:cNvCxnSpPr/>
          <p:nvPr/>
        </p:nvCxnSpPr>
        <p:spPr>
          <a:xfrm flipH="1">
            <a:off x="1423073" y="6324590"/>
            <a:ext cx="1022331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515" y="5487035"/>
            <a:ext cx="2573020" cy="534035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602615" y="273685"/>
            <a:ext cx="9081135" cy="61531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en-US" altLang="zh-CN" sz="900" b="1" dirty="0">
                <a:solidFill>
                  <a:schemeClr val="bg1"/>
                </a:solidFill>
                <a:latin typeface="Century Gothic" panose="020B0502020202020204" pitchFamily="34" charset="0"/>
                <a:sym typeface="+mn-ea"/>
              </a:rPr>
              <a:t>APOLLO PET PRODUCTS (CAMBODIA) CO., LTD.</a:t>
            </a:r>
            <a:endParaRPr lang="en-US" altLang="zh-CN" sz="900" b="1" dirty="0">
              <a:solidFill>
                <a:schemeClr val="bg1"/>
              </a:solidFill>
              <a:latin typeface="Century Gothic" panose="020B0502020202020204" pitchFamily="34" charset="0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9939655" y="447675"/>
            <a:ext cx="2251710" cy="7537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695" tIns="45695" rIns="45695" bIns="45695" numCol="1" spcCol="38100" rtlCol="0" anchor="t">
            <a:spAutoFit/>
          </a:bodyPr>
          <a:lstStyle/>
          <a:p>
            <a:pPr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en-US" altLang="zh-CN" sz="1200" dirty="0">
                <a:sym typeface="+mn-ea"/>
              </a:rPr>
              <a:t>70+ employees currently, expected to reach 500+ employee after mass production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pic>
        <p:nvPicPr>
          <p:cNvPr id="13" name="图片 12" descr="3b32303135303437323bd7d4b6afbfd8d6c6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63238" y="1489954"/>
            <a:ext cx="532765" cy="532765"/>
          </a:xfrm>
          <a:prstGeom prst="rect">
            <a:avLst/>
          </a:prstGeom>
        </p:spPr>
      </p:pic>
      <p:pic>
        <p:nvPicPr>
          <p:cNvPr id="14" name="图片 13" descr="3b32313533383936343bb9a4b3a7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663555" y="2580945"/>
            <a:ext cx="631190" cy="63119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9939655" y="2022475"/>
            <a:ext cx="2172970" cy="3111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695" tIns="45695" rIns="45695" bIns="45695" numCol="1" spcCol="38100" rtlCol="0" anchor="t">
            <a:spAutoFit/>
          </a:bodyPr>
          <a:lstStyle/>
          <a:p>
            <a:pPr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</a:pPr>
            <a:r>
              <a:rPr lang="en-US" altLang="zh-CN" sz="1200" dirty="0"/>
              <a:t>   200+automation equipment</a:t>
            </a:r>
            <a:endParaRPr lang="en-US" altLang="zh-CN" sz="1200" dirty="0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10096500" y="3212135"/>
            <a:ext cx="1859915" cy="62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695" tIns="45695" rIns="45695" bIns="45695" numCol="1" spcCol="38100" rtlCol="0" anchor="t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/>
              <a:t>Over 26k㎡ factory area</a:t>
            </a:r>
            <a:endParaRPr lang="en-US" altLang="zh-CN" sz="1200" dirty="0"/>
          </a:p>
        </p:txBody>
      </p:sp>
      <p:pic>
        <p:nvPicPr>
          <p:cNvPr id="18" name="图片 17" descr="3b333633323336323bc8cb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662603" y="-24521"/>
            <a:ext cx="631825" cy="631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657225" y="3082925"/>
            <a:ext cx="10696575" cy="1753235"/>
            <a:chOff x="1244" y="4036"/>
            <a:chExt cx="16845" cy="2761"/>
          </a:xfrm>
        </p:grpSpPr>
        <p:grpSp>
          <p:nvGrpSpPr>
            <p:cNvPr id="36" name="组合 35"/>
            <p:cNvGrpSpPr/>
            <p:nvPr/>
          </p:nvGrpSpPr>
          <p:grpSpPr>
            <a:xfrm>
              <a:off x="1244" y="4036"/>
              <a:ext cx="16273" cy="2761"/>
              <a:chOff x="1171563" y="3432379"/>
              <a:chExt cx="10302451" cy="1753235"/>
            </a:xfrm>
          </p:grpSpPr>
          <p:cxnSp>
            <p:nvCxnSpPr>
              <p:cNvPr id="5" name="直接连接符 4"/>
              <p:cNvCxnSpPr/>
              <p:nvPr>
                <p:custDataLst>
                  <p:tags r:id="rId1"/>
                </p:custDataLst>
              </p:nvPr>
            </p:nvCxnSpPr>
            <p:spPr>
              <a:xfrm flipV="1">
                <a:off x="2121156" y="4311500"/>
                <a:ext cx="9352858" cy="1"/>
              </a:xfrm>
              <a:prstGeom prst="line">
                <a:avLst/>
              </a:prstGeom>
              <a:solidFill>
                <a:srgbClr val="EF572A"/>
              </a:solidFill>
              <a:ln w="38100">
                <a:solidFill>
                  <a:srgbClr val="F06B2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椭圆 9"/>
              <p:cNvSpPr/>
              <p:nvPr>
                <p:custDataLst>
                  <p:tags r:id="rId2"/>
                </p:custDataLst>
              </p:nvPr>
            </p:nvSpPr>
            <p:spPr>
              <a:xfrm>
                <a:off x="1950257" y="4156478"/>
                <a:ext cx="297643" cy="297643"/>
              </a:xfrm>
              <a:prstGeom prst="ellipse">
                <a:avLst/>
              </a:prstGeom>
              <a:solidFill>
                <a:srgbClr val="F06B2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>
                <p:custDataLst>
                  <p:tags r:id="rId3"/>
                </p:custDataLst>
              </p:nvPr>
            </p:nvSpPr>
            <p:spPr>
              <a:xfrm>
                <a:off x="3829857" y="4156478"/>
                <a:ext cx="297643" cy="297643"/>
              </a:xfrm>
              <a:prstGeom prst="ellipse">
                <a:avLst/>
              </a:prstGeom>
              <a:solidFill>
                <a:srgbClr val="F06B2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>
                <p:custDataLst>
                  <p:tags r:id="rId4"/>
                </p:custDataLst>
              </p:nvPr>
            </p:nvSpPr>
            <p:spPr>
              <a:xfrm>
                <a:off x="5797970" y="4156477"/>
                <a:ext cx="297643" cy="297643"/>
              </a:xfrm>
              <a:prstGeom prst="ellipse">
                <a:avLst/>
              </a:prstGeom>
              <a:solidFill>
                <a:srgbClr val="F06B2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/>
              </a:p>
            </p:txBody>
          </p:sp>
          <p:sp>
            <p:nvSpPr>
              <p:cNvPr id="13" name="椭圆 12"/>
              <p:cNvSpPr/>
              <p:nvPr>
                <p:custDataLst>
                  <p:tags r:id="rId5"/>
                </p:custDataLst>
              </p:nvPr>
            </p:nvSpPr>
            <p:spPr>
              <a:xfrm>
                <a:off x="7883735" y="4156477"/>
                <a:ext cx="297643" cy="297643"/>
              </a:xfrm>
              <a:prstGeom prst="ellipse">
                <a:avLst/>
              </a:prstGeom>
              <a:solidFill>
                <a:srgbClr val="F06B2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>
                <p:custDataLst>
                  <p:tags r:id="rId6"/>
                </p:custDataLst>
              </p:nvPr>
            </p:nvSpPr>
            <p:spPr>
              <a:xfrm>
                <a:off x="9740900" y="4156477"/>
                <a:ext cx="297643" cy="297643"/>
              </a:xfrm>
              <a:prstGeom prst="ellipse">
                <a:avLst/>
              </a:prstGeom>
              <a:solidFill>
                <a:srgbClr val="F06B2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标题 1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4984917" y="3453969"/>
                <a:ext cx="1924685" cy="48514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j-cs"/>
                  </a:defRPr>
                </a:lvl1pPr>
              </a:lstStyle>
              <a:p>
                <a:pPr algn="ctr"/>
                <a:r>
                  <a:rPr lang="en-US" altLang="zh-CN" sz="1800" b="1" dirty="0">
                    <a:solidFill>
                      <a:srgbClr val="323334"/>
                    </a:solidFill>
                    <a:sym typeface="+mn-ea"/>
                  </a:rPr>
                  <a:t>Audit factory(BSCI)</a:t>
                </a:r>
                <a:endParaRPr lang="en-US" altLang="zh-CN" sz="1800" b="1" dirty="0">
                  <a:solidFill>
                    <a:srgbClr val="323334"/>
                  </a:solidFill>
                  <a:latin typeface="+mn-ea"/>
                  <a:ea typeface="+mn-ea"/>
                  <a:sym typeface="+mn-ea"/>
                </a:endParaRPr>
              </a:p>
            </p:txBody>
          </p:sp>
          <p:sp>
            <p:nvSpPr>
              <p:cNvPr id="32" name="标题 1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6963169" y="4700474"/>
                <a:ext cx="2211421" cy="48514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j-cs"/>
                  </a:defRPr>
                </a:lvl1pPr>
              </a:lstStyle>
              <a:p>
                <a:pPr algn="ctr"/>
                <a:r>
                  <a:rPr lang="en-US" altLang="zh-CN" sz="1800" b="1" dirty="0">
                    <a:solidFill>
                      <a:srgbClr val="323334"/>
                    </a:solidFill>
                    <a:sym typeface="+mn-ea"/>
                  </a:rPr>
                  <a:t>Production</a:t>
                </a:r>
                <a:endParaRPr lang="en-US" altLang="zh-CN" sz="1800" b="1" dirty="0">
                  <a:solidFill>
                    <a:srgbClr val="323334"/>
                  </a:solidFill>
                  <a:sym typeface="+mn-ea"/>
                </a:endParaRPr>
              </a:p>
              <a:p>
                <a:pPr algn="ctr"/>
                <a:r>
                  <a:rPr lang="en-US" altLang="zh-CN" sz="1800" b="1" dirty="0">
                    <a:solidFill>
                      <a:srgbClr val="323334"/>
                    </a:solidFill>
                    <a:sym typeface="+mn-ea"/>
                  </a:rPr>
                  <a:t>Starts</a:t>
                </a:r>
                <a:endParaRPr lang="en-US" altLang="zh-CN" sz="1800" b="1" dirty="0">
                  <a:solidFill>
                    <a:srgbClr val="323334"/>
                  </a:solidFill>
                  <a:latin typeface="+mn-ea"/>
                  <a:ea typeface="+mn-ea"/>
                  <a:sym typeface="+mn-ea"/>
                </a:endParaRPr>
              </a:p>
            </p:txBody>
          </p:sp>
          <p:sp>
            <p:nvSpPr>
              <p:cNvPr id="33" name="标题 1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9036956" y="3432379"/>
                <a:ext cx="1704975" cy="48514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j-cs"/>
                  </a:defRPr>
                </a:lvl1pPr>
              </a:lstStyle>
              <a:p>
                <a:pPr algn="ctr"/>
                <a:r>
                  <a:rPr lang="en-US" altLang="zh-CN" sz="1800" b="1" dirty="0">
                    <a:solidFill>
                      <a:srgbClr val="323334"/>
                    </a:solidFill>
                    <a:sym typeface="+mn-ea"/>
                  </a:rPr>
                  <a:t>First Shipment</a:t>
                </a:r>
                <a:endParaRPr lang="en-US" altLang="zh-CN" sz="1800" b="1" dirty="0">
                  <a:solidFill>
                    <a:srgbClr val="323334"/>
                  </a:solidFill>
                  <a:latin typeface="+mn-ea"/>
                  <a:ea typeface="+mn-ea"/>
                  <a:sym typeface="+mn-ea"/>
                </a:endParaRPr>
              </a:p>
            </p:txBody>
          </p:sp>
          <p:sp>
            <p:nvSpPr>
              <p:cNvPr id="34" name="标题 1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3067067" y="4683329"/>
                <a:ext cx="1823331" cy="48514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j-cs"/>
                  </a:defRPr>
                </a:lvl1pPr>
              </a:lstStyle>
              <a:p>
                <a:pPr algn="ctr"/>
                <a:r>
                  <a:rPr lang="en-US" altLang="zh-CN" sz="1800" b="1" dirty="0">
                    <a:solidFill>
                      <a:srgbClr val="323334"/>
                    </a:solidFill>
                    <a:sym typeface="+mn-ea"/>
                  </a:rPr>
                  <a:t>Business License Ready</a:t>
                </a:r>
                <a:endParaRPr lang="en-US" altLang="zh-CN" sz="1800" b="1" dirty="0">
                  <a:solidFill>
                    <a:srgbClr val="323334"/>
                  </a:solidFill>
                  <a:latin typeface="+mn-ea"/>
                  <a:ea typeface="+mn-ea"/>
                  <a:sym typeface="+mn-ea"/>
                </a:endParaRPr>
              </a:p>
            </p:txBody>
          </p:sp>
          <p:sp>
            <p:nvSpPr>
              <p:cNvPr id="35" name="标题 1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171563" y="3436189"/>
                <a:ext cx="2041117" cy="48514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j-cs"/>
                  </a:defRPr>
                </a:lvl1pPr>
              </a:lstStyle>
              <a:p>
                <a:pPr algn="ctr"/>
                <a:r>
                  <a:rPr lang="en-US" altLang="zh-CN" sz="1800" b="1" dirty="0">
                    <a:solidFill>
                      <a:srgbClr val="323334"/>
                    </a:solidFill>
                    <a:sym typeface="+mn-ea"/>
                  </a:rPr>
                  <a:t>Machineries Ready</a:t>
                </a:r>
                <a:endParaRPr lang="en-US" altLang="zh-CN" sz="1800" b="1" dirty="0">
                  <a:solidFill>
                    <a:srgbClr val="323334"/>
                  </a:solidFill>
                  <a:latin typeface="+mn-ea"/>
                  <a:ea typeface="+mn-ea"/>
                  <a:sym typeface="+mn-ea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708" y="5699"/>
              <a:ext cx="2070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lvl="1" indent="0" algn="l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altLang="zh-CN" sz="1200" i="1" dirty="0">
                  <a:solidFill>
                    <a:schemeClr val="accent2"/>
                  </a:solidFill>
                  <a:sym typeface="+mn-ea"/>
                </a:rPr>
                <a:t>Early September</a:t>
              </a:r>
              <a:endParaRPr lang="en-US" altLang="zh-CN" sz="1200" i="1" dirty="0">
                <a:solidFill>
                  <a:schemeClr val="accent2"/>
                </a:solidFill>
                <a:sym typeface="+mn-ea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2"/>
              </p:custDataLst>
            </p:nvPr>
          </p:nvSpPr>
          <p:spPr>
            <a:xfrm>
              <a:off x="4720" y="4707"/>
              <a:ext cx="2070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lvl="1" indent="0" algn="l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altLang="zh-CN" sz="1200" i="1" dirty="0">
                  <a:solidFill>
                    <a:schemeClr val="accent2"/>
                  </a:solidFill>
                  <a:sym typeface="+mn-ea"/>
                </a:rPr>
                <a:t>Mid September</a:t>
              </a:r>
              <a:endParaRPr lang="en-US" altLang="zh-CN" sz="1200" i="1" dirty="0">
                <a:solidFill>
                  <a:schemeClr val="accent2"/>
                </a:solidFill>
                <a:sym typeface="+mn-ea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13"/>
              </p:custDataLst>
            </p:nvPr>
          </p:nvSpPr>
          <p:spPr>
            <a:xfrm>
              <a:off x="8023" y="5699"/>
              <a:ext cx="1654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lvl="1" indent="0" algn="l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altLang="zh-CN" sz="1200" i="1" dirty="0">
                  <a:solidFill>
                    <a:schemeClr val="accent2"/>
                  </a:solidFill>
                  <a:sym typeface="+mn-ea"/>
                </a:rPr>
                <a:t>Mid October</a:t>
              </a:r>
              <a:endParaRPr lang="en-US" altLang="zh-CN" sz="1200" i="1" dirty="0">
                <a:solidFill>
                  <a:schemeClr val="accent2"/>
                </a:solidFill>
                <a:sym typeface="+mn-ea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14"/>
              </p:custDataLst>
            </p:nvPr>
          </p:nvSpPr>
          <p:spPr>
            <a:xfrm>
              <a:off x="11222" y="4707"/>
              <a:ext cx="1983" cy="43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lvl="1" indent="0" algn="l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altLang="zh-CN" sz="1200" i="1" dirty="0">
                  <a:solidFill>
                    <a:schemeClr val="accent2"/>
                  </a:solidFill>
                  <a:sym typeface="+mn-ea"/>
                </a:rPr>
                <a:t>Early November</a:t>
              </a:r>
              <a:endParaRPr lang="en-US" altLang="zh-CN" sz="1200" i="1" dirty="0">
                <a:solidFill>
                  <a:schemeClr val="accent2"/>
                </a:solidFill>
                <a:sym typeface="+mn-ea"/>
              </a:endParaRPr>
            </a:p>
          </p:txBody>
        </p:sp>
        <p:sp>
          <p:nvSpPr>
            <p:cNvPr id="17" name="文本框 16"/>
            <p:cNvSpPr txBox="1"/>
            <p:nvPr>
              <p:custDataLst>
                <p:tags r:id="rId15"/>
              </p:custDataLst>
            </p:nvPr>
          </p:nvSpPr>
          <p:spPr>
            <a:xfrm>
              <a:off x="14147" y="5699"/>
              <a:ext cx="1810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lvl="1" indent="0" algn="l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altLang="zh-CN" sz="1200" i="1" dirty="0">
                  <a:solidFill>
                    <a:schemeClr val="accent2"/>
                  </a:solidFill>
                  <a:sym typeface="+mn-ea"/>
                </a:rPr>
                <a:t>End December</a:t>
              </a:r>
              <a:endParaRPr lang="en-US" altLang="zh-CN" sz="1200" i="1" dirty="0">
                <a:solidFill>
                  <a:schemeClr val="accent2"/>
                </a:solidFill>
                <a:sym typeface="+mn-ea"/>
              </a:endParaRPr>
            </a:p>
          </p:txBody>
        </p:sp>
        <p:cxnSp>
          <p:nvCxnSpPr>
            <p:cNvPr id="19" name="直接箭头连接符 18"/>
            <p:cNvCxnSpPr/>
            <p:nvPr/>
          </p:nvCxnSpPr>
          <p:spPr>
            <a:xfrm>
              <a:off x="16824" y="5419"/>
              <a:ext cx="1265" cy="0"/>
            </a:xfrm>
            <a:prstGeom prst="straightConnector1">
              <a:avLst/>
            </a:prstGeom>
            <a:ln w="38100">
              <a:solidFill>
                <a:srgbClr val="F06B2D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pic>
        <p:nvPicPr>
          <p:cNvPr id="23" name="图片 22" descr="3b333530353131353bbbfac6f7c8cb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365250" y="2318385"/>
            <a:ext cx="595630" cy="595630"/>
          </a:xfrm>
          <a:prstGeom prst="rect">
            <a:avLst/>
          </a:prstGeom>
        </p:spPr>
      </p:pic>
      <p:pic>
        <p:nvPicPr>
          <p:cNvPr id="25" name="图片 24" descr="3b343532323339303bbacfcdacc7a9caf0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235325" y="4973320"/>
            <a:ext cx="573405" cy="573405"/>
          </a:xfrm>
          <a:prstGeom prst="rect">
            <a:avLst/>
          </a:prstGeom>
        </p:spPr>
      </p:pic>
      <p:pic>
        <p:nvPicPr>
          <p:cNvPr id="26" name="图片 25" descr="3b333530353435393bb2fac6b7c9f3bacb"/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140960" y="2218690"/>
            <a:ext cx="668655" cy="668655"/>
          </a:xfrm>
          <a:prstGeom prst="rect">
            <a:avLst/>
          </a:prstGeom>
        </p:spPr>
      </p:pic>
      <p:pic>
        <p:nvPicPr>
          <p:cNvPr id="28" name="图片 27" descr="3b333530343134343bc9fab2fa"/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334250" y="4942205"/>
            <a:ext cx="604520" cy="604520"/>
          </a:xfrm>
          <a:prstGeom prst="rect">
            <a:avLst/>
          </a:prstGeom>
        </p:spPr>
      </p:pic>
      <p:pic>
        <p:nvPicPr>
          <p:cNvPr id="37" name="图片 36" descr="3b333530343135323bd4cbcae4"/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041765" y="2218055"/>
            <a:ext cx="816610" cy="816610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571501" y="363207"/>
            <a:ext cx="11169649" cy="1139016"/>
            <a:chOff x="900" y="572"/>
            <a:chExt cx="17590" cy="1794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27"/>
            <a:stretch>
              <a:fillRect/>
            </a:stretch>
          </p:blipFill>
          <p:spPr>
            <a:xfrm>
              <a:off x="16005" y="572"/>
              <a:ext cx="2485" cy="866"/>
            </a:xfrm>
            <a:prstGeom prst="rect">
              <a:avLst/>
            </a:prstGeom>
          </p:spPr>
        </p:pic>
        <p:sp>
          <p:nvSpPr>
            <p:cNvPr id="8" name="TextBox 5"/>
            <p:cNvSpPr txBox="1"/>
            <p:nvPr>
              <p:custDataLst>
                <p:tags r:id="rId28"/>
              </p:custDataLst>
            </p:nvPr>
          </p:nvSpPr>
          <p:spPr>
            <a:xfrm>
              <a:off x="900" y="1738"/>
              <a:ext cx="456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323334"/>
                  </a:solidFill>
                  <a:latin typeface="思源黑体 Medium" panose="020B0600000000000000" pitchFamily="34" charset="-122"/>
                  <a:ea typeface="思源黑体 Medium" panose="020B0600000000000000" pitchFamily="34" charset="-122"/>
                  <a:cs typeface="Open Sans" panose="020B0606030504020204" pitchFamily="34" charset="0"/>
                </a:rPr>
                <a:t>工厂时间轴</a:t>
              </a:r>
              <a:endParaRPr lang="zh-CN" altLang="en-US" sz="2000" dirty="0">
                <a:solidFill>
                  <a:srgbClr val="323334"/>
                </a:solidFill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8" name="TextBox 5"/>
            <p:cNvSpPr txBox="1"/>
            <p:nvPr>
              <p:custDataLst>
                <p:tags r:id="rId29"/>
              </p:custDataLst>
            </p:nvPr>
          </p:nvSpPr>
          <p:spPr>
            <a:xfrm>
              <a:off x="900" y="1110"/>
              <a:ext cx="1014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>
                <a:buFont typeface="Wingdings" panose="05000000000000000000" charset="0"/>
                <a:buNone/>
              </a:pPr>
              <a:r>
                <a:rPr kumimoji="1" lang="en-US" altLang="zh-CN" sz="2400" b="1" dirty="0">
                  <a:solidFill>
                    <a:srgbClr val="323334"/>
                  </a:solidFill>
                  <a:latin typeface="Century Gothic" panose="020B0502020202020204" pitchFamily="34" charset="0"/>
                  <a:ea typeface="+mn-lt"/>
                  <a:cs typeface="Century Gothic" panose="020B0502020202020204" pitchFamily="34" charset="0"/>
                  <a:sym typeface="+mn-ea"/>
                </a:rPr>
                <a:t>Apollo (Cambodia) Startup Timeline</a:t>
              </a:r>
              <a:endParaRPr kumimoji="1" lang="en-US" altLang="zh-CN" sz="2400" b="1" dirty="0">
                <a:solidFill>
                  <a:srgbClr val="323334"/>
                </a:solidFill>
                <a:latin typeface="Century Gothic" panose="020B0502020202020204" pitchFamily="34" charset="0"/>
                <a:ea typeface="+mn-lt"/>
                <a:cs typeface="Century Gothic" panose="020B0502020202020204" pitchFamily="34" charset="0"/>
                <a:sym typeface="+mn-ea"/>
              </a:endParaRPr>
            </a:p>
          </p:txBody>
        </p:sp>
        <p:cxnSp>
          <p:nvCxnSpPr>
            <p:cNvPr id="20" name="直线连接符 11"/>
            <p:cNvCxnSpPr/>
            <p:nvPr>
              <p:custDataLst>
                <p:tags r:id="rId30"/>
              </p:custDataLst>
            </p:nvPr>
          </p:nvCxnSpPr>
          <p:spPr>
            <a:xfrm flipH="1">
              <a:off x="9533" y="1438"/>
              <a:ext cx="8808" cy="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1075" y="0"/>
            <a:ext cx="11214735" cy="68573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2925" y="456576"/>
            <a:ext cx="3790950" cy="391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00" b="1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MISSION  </a:t>
            </a:r>
            <a:r>
              <a:rPr lang="en-US" altLang="zh-CN" sz="1900" b="1" spc="1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STRATEGY</a:t>
            </a:r>
            <a:endParaRPr kumimoji="0" lang="en-US" altLang="zh-CN" sz="1900" b="1" i="0" u="none" strike="noStrike" kern="1200" cap="none" spc="1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4" name="直线连接符 11"/>
          <p:cNvCxnSpPr/>
          <p:nvPr/>
        </p:nvCxnSpPr>
        <p:spPr>
          <a:xfrm flipH="1">
            <a:off x="1423135" y="6312525"/>
            <a:ext cx="338391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694399" y="6250110"/>
            <a:ext cx="607820" cy="125258"/>
            <a:chOff x="488732" y="6250109"/>
            <a:chExt cx="722850" cy="148963"/>
          </a:xfrm>
        </p:grpSpPr>
        <p:sp>
          <p:nvSpPr>
            <p:cNvPr id="16" name="椭圆 15"/>
            <p:cNvSpPr/>
            <p:nvPr/>
          </p:nvSpPr>
          <p:spPr>
            <a:xfrm>
              <a:off x="680028" y="6250109"/>
              <a:ext cx="148963" cy="14896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71324" y="6250109"/>
              <a:ext cx="148963" cy="148963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062619" y="6250109"/>
              <a:ext cx="148963" cy="148963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488732" y="6250109"/>
              <a:ext cx="148963" cy="14896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r="53861"/>
          <a:stretch>
            <a:fillRect/>
          </a:stretch>
        </p:blipFill>
        <p:spPr>
          <a:xfrm>
            <a:off x="4457293" y="369257"/>
            <a:ext cx="1790700" cy="603885"/>
          </a:xfrm>
          <a:prstGeom prst="rect">
            <a:avLst/>
          </a:prstGeom>
        </p:spPr>
      </p:pic>
      <p:cxnSp>
        <p:nvCxnSpPr>
          <p:cNvPr id="8" name="直线连接符 11"/>
          <p:cNvCxnSpPr/>
          <p:nvPr>
            <p:custDataLst>
              <p:tags r:id="rId4"/>
            </p:custDataLst>
          </p:nvPr>
        </p:nvCxnSpPr>
        <p:spPr>
          <a:xfrm flipH="1">
            <a:off x="511275" y="906770"/>
            <a:ext cx="55753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3"/>
          <p:cNvSpPr txBox="1"/>
          <p:nvPr>
            <p:custDataLst>
              <p:tags r:id="rId5"/>
            </p:custDataLst>
          </p:nvPr>
        </p:nvSpPr>
        <p:spPr>
          <a:xfrm>
            <a:off x="561976" y="2781935"/>
            <a:ext cx="1781174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/APL</a:t>
            </a:r>
            <a:r>
              <a:rPr kumimoji="0" lang="zh-CN" altLang="en-US" sz="140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的使命</a:t>
            </a:r>
            <a:endParaRPr kumimoji="0" lang="zh-CN" altLang="en-US" sz="140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TextBox 4"/>
          <p:cNvSpPr txBox="1"/>
          <p:nvPr>
            <p:custDataLst>
              <p:tags r:id="rId6"/>
            </p:custDataLst>
          </p:nvPr>
        </p:nvSpPr>
        <p:spPr>
          <a:xfrm>
            <a:off x="552449" y="4512597"/>
            <a:ext cx="252551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 APL</a:t>
            </a:r>
            <a:r>
              <a:rPr kumimoji="0" lang="zh-CN" altLang="en-US" sz="140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</a:t>
            </a:r>
            <a:r>
              <a:rPr lang="zh-CN" altLang="en-US" sz="1400" spc="3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战略目标</a:t>
            </a:r>
            <a:endParaRPr kumimoji="0" lang="zh-CN" altLang="en-US" sz="140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矩形 19"/>
          <p:cNvSpPr/>
          <p:nvPr>
            <p:custDataLst>
              <p:tags r:id="rId7"/>
            </p:custDataLst>
          </p:nvPr>
        </p:nvSpPr>
        <p:spPr>
          <a:xfrm>
            <a:off x="571500" y="3042803"/>
            <a:ext cx="33197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致力于为客户提供最优质、有竞争力的产品</a:t>
            </a:r>
            <a:endParaRPr kumimoji="0" lang="zh-CN" altLang="en-US" sz="1000" b="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矩形 20"/>
          <p:cNvSpPr/>
          <p:nvPr>
            <p:custDataLst>
              <p:tags r:id="rId8"/>
            </p:custDataLst>
          </p:nvPr>
        </p:nvSpPr>
        <p:spPr>
          <a:xfrm>
            <a:off x="561975" y="1884045"/>
            <a:ext cx="5204460" cy="850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 OUR MISSION</a:t>
            </a:r>
            <a:endParaRPr kumimoji="0" lang="en-US" altLang="zh-CN" b="1" i="0" u="none" strike="noStrike" kern="1200" cap="none" spc="4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WE ARE COMMITTED TO PROVIDING CUSTOMERS WITH THE BEST QUALITY, COMPETITIVE PRODUCTS.</a:t>
            </a:r>
            <a:endParaRPr kumimoji="0" lang="en-US" altLang="zh-CN" sz="1000" b="0" i="0" u="none" strike="noStrike" kern="1200" cap="none" spc="4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矩形 21"/>
          <p:cNvSpPr/>
          <p:nvPr>
            <p:custDataLst>
              <p:tags r:id="rId9"/>
            </p:custDataLst>
          </p:nvPr>
        </p:nvSpPr>
        <p:spPr>
          <a:xfrm>
            <a:off x="542925" y="3799840"/>
            <a:ext cx="5093335" cy="690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 OUR STRATEGY</a:t>
            </a:r>
            <a:endParaRPr kumimoji="0" lang="en-US" altLang="zh-CN" sz="1800" b="1" i="0" u="none" strike="noStrike" kern="1200" cap="none" spc="4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BECOME THE LEADER OF THE SUB-CATEGORY FACTORY</a:t>
            </a:r>
            <a:endParaRPr kumimoji="0" lang="zh-CN" altLang="en-US" sz="1200" b="0" i="0" u="none" strike="noStrike" kern="1200" cap="none" spc="4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矩形 23"/>
          <p:cNvSpPr/>
          <p:nvPr>
            <p:custDataLst>
              <p:tags r:id="rId10"/>
            </p:custDataLst>
          </p:nvPr>
        </p:nvSpPr>
        <p:spPr>
          <a:xfrm>
            <a:off x="571500" y="4769158"/>
            <a:ext cx="23291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成为宠物</a:t>
            </a:r>
            <a:r>
              <a:rPr lang="zh-CN" altLang="en-US" sz="1000" spc="3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细分品类</a:t>
            </a:r>
            <a:r>
              <a:rPr kumimoji="0" lang="zh-CN" altLang="en-US" sz="1000" b="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工厂领跑者</a:t>
            </a:r>
            <a:endParaRPr kumimoji="0" lang="zh-CN" altLang="en-US" sz="1000" b="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TextBox 5"/>
          <p:cNvSpPr txBox="1"/>
          <p:nvPr>
            <p:custDataLst>
              <p:tags r:id="rId11"/>
            </p:custDataLst>
          </p:nvPr>
        </p:nvSpPr>
        <p:spPr>
          <a:xfrm>
            <a:off x="542926" y="906654"/>
            <a:ext cx="28956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dirty="0">
                <a:solidFill>
                  <a:srgbClr val="323334"/>
                </a:solidFill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使命目标</a:t>
            </a:r>
            <a:endParaRPr lang="zh-CN" altLang="en-US" sz="2000" dirty="0">
              <a:solidFill>
                <a:srgbClr val="323334"/>
              </a:solidFill>
              <a:latin typeface="思源黑体 Medium" panose="020B0600000000000000" pitchFamily="34" charset="-122"/>
              <a:ea typeface="思源黑体 Medium" panose="020B0600000000000000" pitchFamily="34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5"/>
          <p:cNvSpPr/>
          <p:nvPr/>
        </p:nvSpPr>
        <p:spPr bwMode="auto">
          <a:xfrm>
            <a:off x="3800818" y="3570277"/>
            <a:ext cx="4351663" cy="469047"/>
          </a:xfrm>
          <a:custGeom>
            <a:avLst/>
            <a:gdLst>
              <a:gd name="T0" fmla="*/ 2147483646 w 3020"/>
              <a:gd name="T1" fmla="*/ 2147483646 h 305"/>
              <a:gd name="T2" fmla="*/ 2147483646 w 3020"/>
              <a:gd name="T3" fmla="*/ 0 h 305"/>
              <a:gd name="T4" fmla="*/ 2147483646 w 3020"/>
              <a:gd name="T5" fmla="*/ 2147483646 h 305"/>
              <a:gd name="T6" fmla="*/ 2147483646 w 3020"/>
              <a:gd name="T7" fmla="*/ 2147483646 h 305"/>
              <a:gd name="T8" fmla="*/ 2147483646 w 3020"/>
              <a:gd name="T9" fmla="*/ 0 h 305"/>
              <a:gd name="T10" fmla="*/ 0 w 3020"/>
              <a:gd name="T11" fmla="*/ 2147483646 h 305"/>
              <a:gd name="T12" fmla="*/ 2147483646 w 3020"/>
              <a:gd name="T13" fmla="*/ 2147483646 h 305"/>
              <a:gd name="T14" fmla="*/ 2147483646 w 3020"/>
              <a:gd name="T15" fmla="*/ 2147483646 h 305"/>
              <a:gd name="T16" fmla="*/ 2147483646 w 3020"/>
              <a:gd name="T17" fmla="*/ 2147483646 h 305"/>
              <a:gd name="T18" fmla="*/ 2147483646 w 3020"/>
              <a:gd name="T19" fmla="*/ 2147483646 h 305"/>
              <a:gd name="T20" fmla="*/ 2147483646 w 3020"/>
              <a:gd name="T21" fmla="*/ 2147483646 h 30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020" h="305">
                <a:moveTo>
                  <a:pt x="3020" y="152"/>
                </a:moveTo>
                <a:lnTo>
                  <a:pt x="2825" y="0"/>
                </a:lnTo>
                <a:lnTo>
                  <a:pt x="2825" y="121"/>
                </a:lnTo>
                <a:lnTo>
                  <a:pt x="195" y="121"/>
                </a:lnTo>
                <a:lnTo>
                  <a:pt x="195" y="0"/>
                </a:lnTo>
                <a:lnTo>
                  <a:pt x="0" y="152"/>
                </a:lnTo>
                <a:lnTo>
                  <a:pt x="195" y="305"/>
                </a:lnTo>
                <a:lnTo>
                  <a:pt x="195" y="196"/>
                </a:lnTo>
                <a:lnTo>
                  <a:pt x="2825" y="196"/>
                </a:lnTo>
                <a:lnTo>
                  <a:pt x="2825" y="305"/>
                </a:lnTo>
                <a:lnTo>
                  <a:pt x="3020" y="152"/>
                </a:lnTo>
                <a:close/>
              </a:path>
            </a:pathLst>
          </a:custGeom>
          <a:solidFill>
            <a:srgbClr val="3F3E3F">
              <a:alpha val="70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7" name="Freeform 6"/>
          <p:cNvSpPr/>
          <p:nvPr/>
        </p:nvSpPr>
        <p:spPr bwMode="auto">
          <a:xfrm>
            <a:off x="5723351" y="1603555"/>
            <a:ext cx="482600" cy="4441218"/>
          </a:xfrm>
          <a:custGeom>
            <a:avLst/>
            <a:gdLst>
              <a:gd name="T0" fmla="*/ 2147483646 w 304"/>
              <a:gd name="T1" fmla="*/ 2147483646 h 3021"/>
              <a:gd name="T2" fmla="*/ 2147483646 w 304"/>
              <a:gd name="T3" fmla="*/ 2147483646 h 3021"/>
              <a:gd name="T4" fmla="*/ 2147483646 w 304"/>
              <a:gd name="T5" fmla="*/ 0 h 3021"/>
              <a:gd name="T6" fmla="*/ 0 w 304"/>
              <a:gd name="T7" fmla="*/ 2147483646 h 3021"/>
              <a:gd name="T8" fmla="*/ 2147483646 w 304"/>
              <a:gd name="T9" fmla="*/ 2147483646 h 3021"/>
              <a:gd name="T10" fmla="*/ 2147483646 w 304"/>
              <a:gd name="T11" fmla="*/ 2147483646 h 3021"/>
              <a:gd name="T12" fmla="*/ 0 w 304"/>
              <a:gd name="T13" fmla="*/ 2147483646 h 3021"/>
              <a:gd name="T14" fmla="*/ 2147483646 w 304"/>
              <a:gd name="T15" fmla="*/ 2147483646 h 3021"/>
              <a:gd name="T16" fmla="*/ 2147483646 w 304"/>
              <a:gd name="T17" fmla="*/ 2147483646 h 3021"/>
              <a:gd name="T18" fmla="*/ 2147483646 w 304"/>
              <a:gd name="T19" fmla="*/ 2147483646 h 3021"/>
              <a:gd name="T20" fmla="*/ 2147483646 w 304"/>
              <a:gd name="T21" fmla="*/ 2147483646 h 302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04" h="3021">
                <a:moveTo>
                  <a:pt x="184" y="195"/>
                </a:moveTo>
                <a:lnTo>
                  <a:pt x="304" y="195"/>
                </a:lnTo>
                <a:lnTo>
                  <a:pt x="152" y="0"/>
                </a:lnTo>
                <a:lnTo>
                  <a:pt x="0" y="195"/>
                </a:lnTo>
                <a:lnTo>
                  <a:pt x="108" y="195"/>
                </a:lnTo>
                <a:lnTo>
                  <a:pt x="108" y="2826"/>
                </a:lnTo>
                <a:lnTo>
                  <a:pt x="0" y="2826"/>
                </a:lnTo>
                <a:lnTo>
                  <a:pt x="152" y="3021"/>
                </a:lnTo>
                <a:lnTo>
                  <a:pt x="304" y="2826"/>
                </a:lnTo>
                <a:lnTo>
                  <a:pt x="184" y="2826"/>
                </a:lnTo>
                <a:lnTo>
                  <a:pt x="184" y="195"/>
                </a:lnTo>
                <a:close/>
              </a:path>
            </a:pathLst>
          </a:custGeom>
          <a:solidFill>
            <a:srgbClr val="3F3E3F">
              <a:alpha val="70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8" name="Rounded Rectangle 7"/>
          <p:cNvSpPr>
            <a:spLocks noChangeArrowheads="1"/>
          </p:cNvSpPr>
          <p:nvPr/>
        </p:nvSpPr>
        <p:spPr bwMode="auto">
          <a:xfrm>
            <a:off x="4099338" y="1933565"/>
            <a:ext cx="1676400" cy="1676400"/>
          </a:xfrm>
          <a:prstGeom prst="roundRect">
            <a:avLst>
              <a:gd name="adj" fmla="val 16667"/>
            </a:avLst>
          </a:prstGeom>
          <a:solidFill>
            <a:srgbClr val="EA6E2D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Rounded Rectangle 12"/>
          <p:cNvSpPr>
            <a:spLocks noChangeArrowheads="1"/>
          </p:cNvSpPr>
          <p:nvPr/>
        </p:nvSpPr>
        <p:spPr bwMode="auto">
          <a:xfrm>
            <a:off x="6142451" y="1920865"/>
            <a:ext cx="1677987" cy="1676400"/>
          </a:xfrm>
          <a:prstGeom prst="roundRect">
            <a:avLst>
              <a:gd name="adj" fmla="val 16667"/>
            </a:avLst>
          </a:prstGeom>
          <a:solidFill>
            <a:srgbClr val="EA6E2D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Rounded Rectangle 17"/>
          <p:cNvSpPr>
            <a:spLocks noChangeArrowheads="1"/>
          </p:cNvSpPr>
          <p:nvPr/>
        </p:nvSpPr>
        <p:spPr bwMode="auto">
          <a:xfrm>
            <a:off x="4134263" y="3981440"/>
            <a:ext cx="1677988" cy="1677987"/>
          </a:xfrm>
          <a:prstGeom prst="roundRect">
            <a:avLst>
              <a:gd name="adj" fmla="val 16667"/>
            </a:avLst>
          </a:prstGeom>
          <a:solidFill>
            <a:srgbClr val="EA6E2D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Rounded Rectangle 22"/>
          <p:cNvSpPr>
            <a:spLocks noChangeArrowheads="1"/>
          </p:cNvSpPr>
          <p:nvPr/>
        </p:nvSpPr>
        <p:spPr bwMode="auto">
          <a:xfrm>
            <a:off x="6129751" y="3987790"/>
            <a:ext cx="1677987" cy="1677987"/>
          </a:xfrm>
          <a:prstGeom prst="roundRect">
            <a:avLst>
              <a:gd name="adj" fmla="val 16667"/>
            </a:avLst>
          </a:prstGeom>
          <a:solidFill>
            <a:srgbClr val="EA6E2D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任意多边形 12"/>
          <p:cNvSpPr/>
          <p:nvPr/>
        </p:nvSpPr>
        <p:spPr bwMode="auto">
          <a:xfrm>
            <a:off x="4099338" y="3330565"/>
            <a:ext cx="1676400" cy="341312"/>
          </a:xfrm>
          <a:custGeom>
            <a:avLst/>
            <a:gdLst>
              <a:gd name="T0" fmla="*/ 0 w 1677213"/>
              <a:gd name="T1" fmla="*/ 0 h 340605"/>
              <a:gd name="T2" fmla="*/ 278730 w 1677213"/>
              <a:gd name="T3" fmla="*/ 283040 h 340605"/>
              <a:gd name="T4" fmla="*/ 1393612 w 1677213"/>
              <a:gd name="T5" fmla="*/ 283040 h 340605"/>
              <a:gd name="T6" fmla="*/ 1672341 w 1677213"/>
              <a:gd name="T7" fmla="*/ 0 h 340605"/>
              <a:gd name="T8" fmla="*/ 1672341 w 1677213"/>
              <a:gd name="T9" fmla="*/ 61829 h 340605"/>
              <a:gd name="T10" fmla="*/ 1393612 w 1677213"/>
              <a:gd name="T11" fmla="*/ 344868 h 340605"/>
              <a:gd name="T12" fmla="*/ 278730 w 1677213"/>
              <a:gd name="T13" fmla="*/ 344868 h 340605"/>
              <a:gd name="T14" fmla="*/ 0 w 1677213"/>
              <a:gd name="T15" fmla="*/ 61829 h 340605"/>
              <a:gd name="T16" fmla="*/ 0 w 1677213"/>
              <a:gd name="T17" fmla="*/ 0 h 3406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77213" h="340605">
                <a:moveTo>
                  <a:pt x="0" y="0"/>
                </a:moveTo>
                <a:cubicBezTo>
                  <a:pt x="0" y="154386"/>
                  <a:pt x="125155" y="279541"/>
                  <a:pt x="279541" y="279541"/>
                </a:cubicBezTo>
                <a:lnTo>
                  <a:pt x="1397672" y="279541"/>
                </a:lnTo>
                <a:cubicBezTo>
                  <a:pt x="1552058" y="279541"/>
                  <a:pt x="1677213" y="154386"/>
                  <a:pt x="1677213" y="0"/>
                </a:cubicBezTo>
                <a:lnTo>
                  <a:pt x="1677213" y="61064"/>
                </a:lnTo>
                <a:cubicBezTo>
                  <a:pt x="1677213" y="215450"/>
                  <a:pt x="1552058" y="340605"/>
                  <a:pt x="1397672" y="340605"/>
                </a:cubicBezTo>
                <a:lnTo>
                  <a:pt x="279541" y="340605"/>
                </a:lnTo>
                <a:cubicBezTo>
                  <a:pt x="125155" y="340605"/>
                  <a:pt x="0" y="215450"/>
                  <a:pt x="0" y="6106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5" name="TextBox 9"/>
          <p:cNvSpPr>
            <a:spLocks noChangeArrowheads="1"/>
          </p:cNvSpPr>
          <p:nvPr/>
        </p:nvSpPr>
        <p:spPr bwMode="auto">
          <a:xfrm>
            <a:off x="4682629" y="2838440"/>
            <a:ext cx="528869" cy="57382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任意多边形 14"/>
          <p:cNvSpPr/>
          <p:nvPr/>
        </p:nvSpPr>
        <p:spPr bwMode="auto">
          <a:xfrm>
            <a:off x="6142451" y="3317865"/>
            <a:ext cx="1677987" cy="341312"/>
          </a:xfrm>
          <a:custGeom>
            <a:avLst/>
            <a:gdLst>
              <a:gd name="T0" fmla="*/ 0 w 1677213"/>
              <a:gd name="T1" fmla="*/ 0 h 340605"/>
              <a:gd name="T2" fmla="*/ 280315 w 1677213"/>
              <a:gd name="T3" fmla="*/ 283040 h 340605"/>
              <a:gd name="T4" fmla="*/ 1401546 w 1677213"/>
              <a:gd name="T5" fmla="*/ 283040 h 340605"/>
              <a:gd name="T6" fmla="*/ 1681862 w 1677213"/>
              <a:gd name="T7" fmla="*/ 0 h 340605"/>
              <a:gd name="T8" fmla="*/ 1681862 w 1677213"/>
              <a:gd name="T9" fmla="*/ 61829 h 340605"/>
              <a:gd name="T10" fmla="*/ 1401546 w 1677213"/>
              <a:gd name="T11" fmla="*/ 344868 h 340605"/>
              <a:gd name="T12" fmla="*/ 280315 w 1677213"/>
              <a:gd name="T13" fmla="*/ 344868 h 340605"/>
              <a:gd name="T14" fmla="*/ 0 w 1677213"/>
              <a:gd name="T15" fmla="*/ 61829 h 340605"/>
              <a:gd name="T16" fmla="*/ 0 w 1677213"/>
              <a:gd name="T17" fmla="*/ 0 h 3406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77213" h="340605">
                <a:moveTo>
                  <a:pt x="0" y="0"/>
                </a:moveTo>
                <a:cubicBezTo>
                  <a:pt x="0" y="154386"/>
                  <a:pt x="125155" y="279541"/>
                  <a:pt x="279541" y="279541"/>
                </a:cubicBezTo>
                <a:lnTo>
                  <a:pt x="1397672" y="279541"/>
                </a:lnTo>
                <a:cubicBezTo>
                  <a:pt x="1552058" y="279541"/>
                  <a:pt x="1677213" y="154386"/>
                  <a:pt x="1677213" y="0"/>
                </a:cubicBezTo>
                <a:lnTo>
                  <a:pt x="1677213" y="61064"/>
                </a:lnTo>
                <a:cubicBezTo>
                  <a:pt x="1677213" y="215450"/>
                  <a:pt x="1552058" y="340605"/>
                  <a:pt x="1397672" y="340605"/>
                </a:cubicBezTo>
                <a:lnTo>
                  <a:pt x="279541" y="340605"/>
                </a:lnTo>
                <a:cubicBezTo>
                  <a:pt x="125155" y="340605"/>
                  <a:pt x="0" y="215450"/>
                  <a:pt x="0" y="6106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8" name="TextBox 14"/>
          <p:cNvSpPr>
            <a:spLocks noChangeArrowheads="1"/>
          </p:cNvSpPr>
          <p:nvPr/>
        </p:nvSpPr>
        <p:spPr bwMode="auto">
          <a:xfrm>
            <a:off x="6743378" y="2867015"/>
            <a:ext cx="465021" cy="563701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任意多边形 16"/>
          <p:cNvSpPr/>
          <p:nvPr/>
        </p:nvSpPr>
        <p:spPr bwMode="auto">
          <a:xfrm>
            <a:off x="4134263" y="5380027"/>
            <a:ext cx="1677988" cy="339725"/>
          </a:xfrm>
          <a:custGeom>
            <a:avLst/>
            <a:gdLst>
              <a:gd name="T0" fmla="*/ 0 w 1677213"/>
              <a:gd name="T1" fmla="*/ 0 h 340605"/>
              <a:gd name="T2" fmla="*/ 280315 w 1677213"/>
              <a:gd name="T3" fmla="*/ 275235 h 340605"/>
              <a:gd name="T4" fmla="*/ 1401551 w 1677213"/>
              <a:gd name="T5" fmla="*/ 275235 h 340605"/>
              <a:gd name="T6" fmla="*/ 1681868 w 1677213"/>
              <a:gd name="T7" fmla="*/ 0 h 340605"/>
              <a:gd name="T8" fmla="*/ 1681868 w 1677213"/>
              <a:gd name="T9" fmla="*/ 60123 h 340605"/>
              <a:gd name="T10" fmla="*/ 1401551 w 1677213"/>
              <a:gd name="T11" fmla="*/ 335359 h 340605"/>
              <a:gd name="T12" fmla="*/ 280315 w 1677213"/>
              <a:gd name="T13" fmla="*/ 335359 h 340605"/>
              <a:gd name="T14" fmla="*/ 0 w 1677213"/>
              <a:gd name="T15" fmla="*/ 60123 h 340605"/>
              <a:gd name="T16" fmla="*/ 0 w 1677213"/>
              <a:gd name="T17" fmla="*/ 0 h 3406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77213" h="340605">
                <a:moveTo>
                  <a:pt x="0" y="0"/>
                </a:moveTo>
                <a:cubicBezTo>
                  <a:pt x="0" y="154386"/>
                  <a:pt x="125155" y="279541"/>
                  <a:pt x="279541" y="279541"/>
                </a:cubicBezTo>
                <a:lnTo>
                  <a:pt x="1397672" y="279541"/>
                </a:lnTo>
                <a:cubicBezTo>
                  <a:pt x="1552058" y="279541"/>
                  <a:pt x="1677213" y="154386"/>
                  <a:pt x="1677213" y="0"/>
                </a:cubicBezTo>
                <a:lnTo>
                  <a:pt x="1677213" y="61064"/>
                </a:lnTo>
                <a:cubicBezTo>
                  <a:pt x="1677213" y="215450"/>
                  <a:pt x="1552058" y="340605"/>
                  <a:pt x="1397672" y="340605"/>
                </a:cubicBezTo>
                <a:lnTo>
                  <a:pt x="279541" y="340605"/>
                </a:lnTo>
                <a:cubicBezTo>
                  <a:pt x="125155" y="340605"/>
                  <a:pt x="0" y="215450"/>
                  <a:pt x="0" y="6106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4" name="TextBox 19"/>
          <p:cNvSpPr>
            <a:spLocks noChangeArrowheads="1"/>
          </p:cNvSpPr>
          <p:nvPr/>
        </p:nvSpPr>
        <p:spPr bwMode="auto">
          <a:xfrm>
            <a:off x="4730811" y="4859327"/>
            <a:ext cx="518228" cy="5687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任意多边形 18"/>
          <p:cNvSpPr/>
          <p:nvPr/>
        </p:nvSpPr>
        <p:spPr bwMode="auto">
          <a:xfrm>
            <a:off x="6129751" y="5384790"/>
            <a:ext cx="1677987" cy="341312"/>
          </a:xfrm>
          <a:custGeom>
            <a:avLst/>
            <a:gdLst>
              <a:gd name="T0" fmla="*/ 0 w 1677213"/>
              <a:gd name="T1" fmla="*/ 0 h 340605"/>
              <a:gd name="T2" fmla="*/ 280315 w 1677213"/>
              <a:gd name="T3" fmla="*/ 283040 h 340605"/>
              <a:gd name="T4" fmla="*/ 1401546 w 1677213"/>
              <a:gd name="T5" fmla="*/ 283040 h 340605"/>
              <a:gd name="T6" fmla="*/ 1681862 w 1677213"/>
              <a:gd name="T7" fmla="*/ 0 h 340605"/>
              <a:gd name="T8" fmla="*/ 1681862 w 1677213"/>
              <a:gd name="T9" fmla="*/ 61829 h 340605"/>
              <a:gd name="T10" fmla="*/ 1401546 w 1677213"/>
              <a:gd name="T11" fmla="*/ 344868 h 340605"/>
              <a:gd name="T12" fmla="*/ 280315 w 1677213"/>
              <a:gd name="T13" fmla="*/ 344868 h 340605"/>
              <a:gd name="T14" fmla="*/ 0 w 1677213"/>
              <a:gd name="T15" fmla="*/ 61829 h 340605"/>
              <a:gd name="T16" fmla="*/ 0 w 1677213"/>
              <a:gd name="T17" fmla="*/ 0 h 3406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77213" h="340605">
                <a:moveTo>
                  <a:pt x="0" y="0"/>
                </a:moveTo>
                <a:cubicBezTo>
                  <a:pt x="0" y="154386"/>
                  <a:pt x="125155" y="279541"/>
                  <a:pt x="279541" y="279541"/>
                </a:cubicBezTo>
                <a:lnTo>
                  <a:pt x="1397672" y="279541"/>
                </a:lnTo>
                <a:cubicBezTo>
                  <a:pt x="1552058" y="279541"/>
                  <a:pt x="1677213" y="154386"/>
                  <a:pt x="1677213" y="0"/>
                </a:cubicBezTo>
                <a:lnTo>
                  <a:pt x="1677213" y="61064"/>
                </a:lnTo>
                <a:cubicBezTo>
                  <a:pt x="1677213" y="215450"/>
                  <a:pt x="1552058" y="340605"/>
                  <a:pt x="1397672" y="340605"/>
                </a:cubicBezTo>
                <a:lnTo>
                  <a:pt x="279541" y="340605"/>
                </a:lnTo>
                <a:cubicBezTo>
                  <a:pt x="125155" y="340605"/>
                  <a:pt x="0" y="215450"/>
                  <a:pt x="0" y="6106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6" name="TextBox 24"/>
          <p:cNvSpPr>
            <a:spLocks noChangeArrowheads="1"/>
          </p:cNvSpPr>
          <p:nvPr/>
        </p:nvSpPr>
        <p:spPr bwMode="auto">
          <a:xfrm>
            <a:off x="6743090" y="4875202"/>
            <a:ext cx="465597" cy="56529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Rectangle 48"/>
          <p:cNvSpPr>
            <a:spLocks noChangeArrowheads="1"/>
          </p:cNvSpPr>
          <p:nvPr/>
        </p:nvSpPr>
        <p:spPr bwMode="auto">
          <a:xfrm>
            <a:off x="1318260" y="2364740"/>
            <a:ext cx="273875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buNone/>
            </a:pPr>
            <a:r>
              <a:rPr lang="zh-CN" altLang="en-US" sz="1800" b="1" dirty="0">
                <a:latin typeface="等线" panose="02010600030101010101" charset="-122"/>
                <a:ea typeface="等线" panose="02010600030101010101" charset="-122"/>
              </a:rPr>
              <a:t>Systematic standard of product quality control</a:t>
            </a:r>
            <a:endParaRPr lang="zh-CN" altLang="en-US" sz="1800" b="1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73" name="Rectangle 50"/>
          <p:cNvSpPr>
            <a:spLocks noChangeArrowheads="1"/>
          </p:cNvSpPr>
          <p:nvPr/>
        </p:nvSpPr>
        <p:spPr bwMode="auto">
          <a:xfrm>
            <a:off x="1318260" y="4276725"/>
            <a:ext cx="2781300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  <a:buNone/>
            </a:pPr>
            <a:r>
              <a:rPr lang="zh-CN" altLang="en-US" sz="1800" b="1" dirty="0">
                <a:latin typeface="等线" panose="02010600030101010101" charset="-122"/>
                <a:ea typeface="等线" panose="02010600030101010101" charset="-122"/>
              </a:rPr>
              <a:t>Automation equipment </a:t>
            </a:r>
            <a:r>
              <a:rPr lang="en-US" altLang="zh-CN" sz="1800" b="1" dirty="0">
                <a:latin typeface="等线" panose="02010600030101010101" charset="-122"/>
                <a:ea typeface="等线" panose="02010600030101010101" charset="-122"/>
              </a:rPr>
              <a:t>&amp; </a:t>
            </a:r>
            <a:r>
              <a:rPr lang="zh-CN" altLang="en-US" sz="1800" b="1" dirty="0">
                <a:latin typeface="等线" panose="02010600030101010101" charset="-122"/>
                <a:ea typeface="等线" panose="02010600030101010101" charset="-122"/>
              </a:rPr>
              <a:t>continuous improvement</a:t>
            </a:r>
            <a:endParaRPr lang="zh-CN" altLang="en-US" sz="1800" b="1" dirty="0"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74" name="组合 48"/>
          <p:cNvGrpSpPr/>
          <p:nvPr/>
        </p:nvGrpSpPr>
        <p:grpSpPr bwMode="auto">
          <a:xfrm>
            <a:off x="7554350" y="4090589"/>
            <a:ext cx="3941622" cy="685760"/>
            <a:chOff x="0" y="0"/>
            <a:chExt cx="3942052" cy="686518"/>
          </a:xfrm>
        </p:grpSpPr>
        <p:sp>
          <p:nvSpPr>
            <p:cNvPr id="75" name="TextBox 53"/>
            <p:cNvSpPr txBox="1">
              <a:spLocks noChangeArrowheads="1"/>
            </p:cNvSpPr>
            <p:nvPr/>
          </p:nvSpPr>
          <p:spPr bwMode="auto">
            <a:xfrm>
              <a:off x="0" y="0"/>
              <a:ext cx="184751" cy="338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id-ID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Rectangle 54"/>
            <p:cNvSpPr>
              <a:spLocks noChangeArrowheads="1"/>
            </p:cNvSpPr>
            <p:nvPr/>
          </p:nvSpPr>
          <p:spPr bwMode="auto">
            <a:xfrm>
              <a:off x="431847" y="186342"/>
              <a:ext cx="3510205" cy="500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  <a:buNone/>
              </a:pP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7" name="Rectangle 52"/>
          <p:cNvSpPr>
            <a:spLocks noChangeArrowheads="1"/>
          </p:cNvSpPr>
          <p:nvPr/>
        </p:nvSpPr>
        <p:spPr bwMode="auto">
          <a:xfrm>
            <a:off x="7986395" y="2272665"/>
            <a:ext cx="277685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  <a:buNone/>
            </a:pPr>
            <a:r>
              <a:rPr lang="zh-CN" altLang="en-US" sz="1800" b="1" dirty="0">
                <a:latin typeface="等线" panose="02010600030101010101" charset="-122"/>
                <a:ea typeface="等线" panose="02010600030101010101" charset="-122"/>
              </a:rPr>
              <a:t>Efficient manufacturing </a:t>
            </a:r>
            <a:r>
              <a:rPr lang="en-US" altLang="zh-CN" sz="1800" b="1" dirty="0">
                <a:latin typeface="等线" panose="02010600030101010101" charset="-122"/>
                <a:ea typeface="等线" panose="02010600030101010101" charset="-122"/>
              </a:rPr>
              <a:t>skills and </a:t>
            </a:r>
            <a:r>
              <a:rPr lang="zh-CN" altLang="en-US" sz="1800" b="1" dirty="0">
                <a:latin typeface="等线" panose="02010600030101010101" charset="-122"/>
                <a:ea typeface="等线" panose="02010600030101010101" charset="-122"/>
              </a:rPr>
              <a:t>processes</a:t>
            </a:r>
            <a:endParaRPr lang="zh-CN" altLang="en-US" sz="1800" b="1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" name="Rectangle 50"/>
          <p:cNvSpPr>
            <a:spLocks noChangeArrowheads="1"/>
          </p:cNvSpPr>
          <p:nvPr/>
        </p:nvSpPr>
        <p:spPr bwMode="auto">
          <a:xfrm>
            <a:off x="7986236" y="4428825"/>
            <a:ext cx="2578894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  <a:buNone/>
            </a:pPr>
            <a:r>
              <a:rPr lang="zh-CN" altLang="en-US" sz="1800" b="1" dirty="0">
                <a:latin typeface="等线" panose="02010600030101010101" charset="-122"/>
                <a:ea typeface="等线" panose="02010600030101010101" charset="-122"/>
              </a:rPr>
              <a:t>Flexible customization of production capacity</a:t>
            </a:r>
            <a:endParaRPr lang="zh-CN" altLang="en-US" sz="1800" b="1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" name="TextBox 5"/>
          <p:cNvSpPr txBox="1"/>
          <p:nvPr/>
        </p:nvSpPr>
        <p:spPr>
          <a:xfrm>
            <a:off x="571501" y="673431"/>
            <a:ext cx="644115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Factory competitiveness</a:t>
            </a:r>
            <a:endParaRPr lang="en-US" altLang="zh-CN" sz="2400" b="1" dirty="0"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</p:txBody>
      </p:sp>
      <p:cxnSp>
        <p:nvCxnSpPr>
          <p:cNvPr id="5" name="直线连接符 11"/>
          <p:cNvCxnSpPr/>
          <p:nvPr/>
        </p:nvCxnSpPr>
        <p:spPr>
          <a:xfrm flipH="1">
            <a:off x="4343400" y="913230"/>
            <a:ext cx="7302986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3b32313535353237363bc1f7b3ccb9dcc0ed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37655" y="2251710"/>
            <a:ext cx="617220" cy="617220"/>
          </a:xfrm>
          <a:prstGeom prst="rect">
            <a:avLst/>
          </a:prstGeom>
        </p:spPr>
      </p:pic>
      <p:pic>
        <p:nvPicPr>
          <p:cNvPr id="8" name="图片 7" descr="3b343532333439313bd6cac1bfbcecb2e2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06290" y="2221865"/>
            <a:ext cx="640080" cy="640080"/>
          </a:xfrm>
          <a:prstGeom prst="rect">
            <a:avLst/>
          </a:prstGeom>
        </p:spPr>
      </p:pic>
      <p:pic>
        <p:nvPicPr>
          <p:cNvPr id="9" name="图片 8" descr="3b32313538313330373bc9e8d6c3cecab4f0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34865" y="4197350"/>
            <a:ext cx="684530" cy="684530"/>
          </a:xfrm>
          <a:prstGeom prst="rect">
            <a:avLst/>
          </a:prstGeom>
        </p:spPr>
      </p:pic>
      <p:pic>
        <p:nvPicPr>
          <p:cNvPr id="10" name="图片 9" descr="3b32313533383036333bb6a8d6c6c9e8d6c3b1a8b8e6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82740" y="4207510"/>
            <a:ext cx="647065" cy="6470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286851" y="430553"/>
            <a:ext cx="1359535" cy="473710"/>
          </a:xfrm>
          <a:prstGeom prst="rect">
            <a:avLst/>
          </a:prstGeom>
        </p:spPr>
      </p:pic>
      <p:sp>
        <p:nvSpPr>
          <p:cNvPr id="11" name="TextBox 5"/>
          <p:cNvSpPr txBox="1"/>
          <p:nvPr>
            <p:custDataLst>
              <p:tags r:id="rId11"/>
            </p:custDataLst>
          </p:nvPr>
        </p:nvSpPr>
        <p:spPr>
          <a:xfrm>
            <a:off x="571501" y="1103504"/>
            <a:ext cx="28956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dirty="0">
                <a:solidFill>
                  <a:srgbClr val="323334"/>
                </a:solidFill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工厂竞争力</a:t>
            </a:r>
            <a:endParaRPr lang="zh-CN" altLang="en-US" sz="2000" dirty="0">
              <a:solidFill>
                <a:srgbClr val="323334"/>
              </a:solidFill>
              <a:latin typeface="思源黑体 Medium" panose="020B0600000000000000" pitchFamily="34" charset="-122"/>
              <a:ea typeface="思源黑体 Medium" panose="020B0600000000000000" pitchFamily="34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ldLvl="0" animBg="1"/>
      <p:bldP spid="49" grpId="0" bldLvl="0" animBg="1"/>
      <p:bldP spid="51" grpId="0" bldLvl="0" animBg="1"/>
      <p:bldP spid="52" grpId="0" bldLvl="0" animBg="1"/>
      <p:bldP spid="54" grpId="0" bldLvl="0" animBg="1"/>
      <p:bldP spid="55" grpId="0"/>
      <p:bldP spid="57" grpId="0" bldLvl="0" animBg="1"/>
      <p:bldP spid="58" grpId="0"/>
      <p:bldP spid="63" grpId="0" bldLvl="0" animBg="1"/>
      <p:bldP spid="64" grpId="0"/>
      <p:bldP spid="65" grpId="0" bldLvl="0" animBg="1"/>
      <p:bldP spid="66" grpId="0"/>
      <p:bldP spid="72" grpId="0"/>
      <p:bldP spid="73" grpId="0"/>
      <p:bldP spid="77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7620" y="0"/>
            <a:ext cx="12175490" cy="6881495"/>
          </a:xfrm>
          <a:prstGeom prst="rect">
            <a:avLst/>
          </a:prstGeom>
          <a:solidFill>
            <a:srgbClr val="EF572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alphaModFix amt="34000"/>
          </a:blip>
          <a:srcRect l="5751"/>
          <a:stretch>
            <a:fillRect/>
          </a:stretch>
        </p:blipFill>
        <p:spPr>
          <a:xfrm>
            <a:off x="-8255" y="23495"/>
            <a:ext cx="12191365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96240" y="517114"/>
            <a:ext cx="11292840" cy="5876066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线连接符 11"/>
          <p:cNvCxnSpPr/>
          <p:nvPr/>
        </p:nvCxnSpPr>
        <p:spPr>
          <a:xfrm flipH="1">
            <a:off x="6865620" y="6041490"/>
            <a:ext cx="443484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11"/>
          <p:cNvCxnSpPr/>
          <p:nvPr/>
        </p:nvCxnSpPr>
        <p:spPr>
          <a:xfrm flipH="1">
            <a:off x="766265" y="6041490"/>
            <a:ext cx="443484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861060" y="460622"/>
            <a:ext cx="10548350" cy="55855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en-US" altLang="zh-CN" sz="1200" dirty="0">
                <a:solidFill>
                  <a:schemeClr val="tx1"/>
                </a:solidFill>
                <a:latin typeface="Century Gothic" panose="020B0502020202020204" pitchFamily="34" charset="0"/>
                <a:sym typeface="+mn-ea"/>
              </a:rPr>
              <a:t>APOLLO PET PRODUCTS (CAMBODIA) CO., LTD.</a:t>
            </a:r>
            <a:endParaRPr lang="en-US" altLang="zh-CN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352766" y="5766912"/>
            <a:ext cx="1359535" cy="47371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3412738" y="2566297"/>
            <a:ext cx="5259844" cy="17254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5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PRODUCTIVE CAPACITY</a:t>
            </a:r>
            <a:endParaRPr lang="en-US" altLang="zh-CN" sz="5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/>
            <a:endParaRPr lang="zh-CN" altLang="en-US" sz="5400" b="1" dirty="0">
              <a:solidFill>
                <a:srgbClr val="32333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/>
            <a:endParaRPr lang="zh-CN" altLang="en-US" sz="5400" b="1" dirty="0">
              <a:solidFill>
                <a:srgbClr val="32333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/>
          <p:cNvSpPr txBox="1"/>
          <p:nvPr/>
        </p:nvSpPr>
        <p:spPr>
          <a:xfrm>
            <a:off x="571501" y="1103443"/>
            <a:ext cx="289559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强大的</a:t>
            </a:r>
            <a:r>
              <a:rPr lang="zh-CN" altLang="en-US" sz="2000" dirty="0">
                <a:solidFill>
                  <a:prstClr val="black"/>
                </a:solidFill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产能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Medium" panose="020B0600000000000000" pitchFamily="34" charset="-122"/>
              <a:ea typeface="思源黑体 Medium" panose="020B0600000000000000" pitchFamily="34" charset="-122"/>
              <a:cs typeface="Open Sans" panose="020B0606030504020204" pitchFamily="34" charset="0"/>
            </a:endParaRPr>
          </a:p>
        </p:txBody>
      </p:sp>
      <p:sp>
        <p:nvSpPr>
          <p:cNvPr id="26" name="TextBox 5"/>
          <p:cNvSpPr txBox="1"/>
          <p:nvPr/>
        </p:nvSpPr>
        <p:spPr>
          <a:xfrm>
            <a:off x="571501" y="620843"/>
            <a:ext cx="538468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STRONG PRODUCTION CAPACITY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</p:txBody>
      </p:sp>
      <p:cxnSp>
        <p:nvCxnSpPr>
          <p:cNvPr id="14" name="直线连接符 11"/>
          <p:cNvCxnSpPr/>
          <p:nvPr/>
        </p:nvCxnSpPr>
        <p:spPr>
          <a:xfrm flipH="1">
            <a:off x="5557373" y="913230"/>
            <a:ext cx="608901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表格 4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049020" y="1675130"/>
          <a:ext cx="10287635" cy="4608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8240"/>
                <a:gridCol w="1414145"/>
                <a:gridCol w="1566545"/>
                <a:gridCol w="1363345"/>
                <a:gridCol w="1515745"/>
                <a:gridCol w="1657350"/>
                <a:gridCol w="1612265"/>
              </a:tblGrid>
              <a:tr h="589280">
                <a:tc>
                  <a:txBody>
                    <a:bodyPr/>
                    <a:lstStyle/>
                    <a:p>
                      <a:pPr algn="l"/>
                      <a:endParaRPr lang="zh-CN" altLang="en-US" sz="1400" b="0" dirty="0">
                        <a:solidFill>
                          <a:schemeClr val="bg1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400" b="1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Arial" panose="020B0604020202020204" pitchFamily="34" charset="0"/>
                          <a:sym typeface="+mn-ea"/>
                        </a:rPr>
                        <a:t>Tie Out Cables </a:t>
                      </a:r>
                      <a:endParaRPr kumimoji="1" lang="en-US" altLang="zh-CN" sz="1400" b="1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400" b="1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Arial" panose="020B0604020202020204" pitchFamily="34" charset="0"/>
                          <a:sym typeface="+mn-ea"/>
                        </a:rPr>
                        <a:t>Waste Bags </a:t>
                      </a:r>
                      <a:endParaRPr kumimoji="1" lang="en-US" altLang="zh-CN" sz="1400" b="1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400" b="1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Arial" panose="020B0604020202020204" pitchFamily="34" charset="0"/>
                          <a:sym typeface="+mn-ea"/>
                        </a:rPr>
                        <a:t>Cat Litters </a:t>
                      </a:r>
                      <a:endParaRPr kumimoji="1" lang="en-US" altLang="zh-CN" sz="1400" b="1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400" b="1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Arial" panose="020B0604020202020204" pitchFamily="34" charset="0"/>
                          <a:sym typeface="+mn-ea"/>
                        </a:rPr>
                        <a:t>Training Pads</a:t>
                      </a:r>
                      <a:endParaRPr kumimoji="1" lang="en-US" altLang="zh-CN" sz="1400" b="1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400" b="1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Arial" panose="020B0604020202020204" pitchFamily="34" charset="0"/>
                          <a:sym typeface="+mn-ea"/>
                        </a:rPr>
                        <a:t>Metal Products</a:t>
                      </a:r>
                      <a:endParaRPr kumimoji="1" lang="en-US" altLang="zh-CN" sz="1400" b="1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Sew</a:t>
                      </a:r>
                      <a:r>
                        <a:rPr lang="en-US" altLang="zh-CN" sz="1400" b="1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ing products</a:t>
                      </a:r>
                      <a:endParaRPr lang="en-US" altLang="zh-CN" sz="1400" b="1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sym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140271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等线" panose="02010600030101010101" charset="-122"/>
                          <a:ea typeface="等线" panose="02010600030101010101" charset="-122"/>
                        </a:rPr>
                        <a:t>Machines</a:t>
                      </a:r>
                      <a:endParaRPr lang="en-US" altLang="zh-CN" sz="1600" b="1" dirty="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10+ </a:t>
                      </a:r>
                      <a:endParaRPr lang="en-US" altLang="zh-CN" sz="1600" b="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kern="120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+mn-cs"/>
                        </a:rPr>
                        <a:t>20+</a:t>
                      </a:r>
                      <a:endParaRPr lang="en-US" altLang="zh-CN" sz="1600" b="0" kern="120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kern="120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+mn-cs"/>
                        </a:rPr>
                        <a:t>2 lines</a:t>
                      </a:r>
                      <a:endParaRPr lang="en-US" altLang="zh-CN" sz="1600" b="0" kern="120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kern="120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+mn-cs"/>
                        </a:rPr>
                        <a:t>2 set</a:t>
                      </a:r>
                      <a:endParaRPr lang="en-US" altLang="zh-CN" sz="1600" b="0" kern="120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Electrophoresis 1 line</a:t>
                      </a:r>
                      <a:endParaRPr lang="en-US" altLang="zh-CN" sz="1400" b="0" kern="120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Spray Printing 1 line</a:t>
                      </a:r>
                      <a:endParaRPr lang="en-US" altLang="zh-CN" sz="1400" b="0" kern="120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Automatic machine 100+</a:t>
                      </a:r>
                      <a:endParaRPr lang="en-US" altLang="zh-CN" sz="1400" b="0" kern="120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  <a:sym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indent="0" algn="ctr" defTabSz="457200" eaLnBrk="0" fontAlgn="base" hangingPunct="0"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30+ </a:t>
                      </a:r>
                      <a:endParaRPr lang="en-US" altLang="zh-CN" sz="1600" b="0" kern="120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等线" panose="02010600030101010101" charset="-122"/>
                          <a:ea typeface="等线" panose="02010600030101010101" charset="-122"/>
                        </a:rPr>
                        <a:t>Monthly Capacity</a:t>
                      </a:r>
                      <a:endParaRPr lang="en-US" altLang="zh-CN" sz="1600" b="1" dirty="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dirty="0">
                          <a:solidFill>
                            <a:srgbClr val="C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150,000 pcs</a:t>
                      </a:r>
                      <a:endParaRPr lang="en-US" altLang="zh-CN" sz="1600" b="1" dirty="0">
                        <a:solidFill>
                          <a:srgbClr val="C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kern="1200" dirty="0">
                          <a:solidFill>
                            <a:srgbClr val="C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+mn-cs"/>
                        </a:rPr>
                        <a:t>3,000,000 rolls</a:t>
                      </a:r>
                      <a:endParaRPr lang="en-US" altLang="zh-CN" sz="1600" b="1" kern="1200" dirty="0">
                        <a:solidFill>
                          <a:srgbClr val="C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kern="1200" dirty="0">
                          <a:solidFill>
                            <a:srgbClr val="C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+mn-cs"/>
                        </a:rPr>
                        <a:t>1200 tons</a:t>
                      </a:r>
                      <a:endParaRPr lang="en-US" altLang="zh-CN" sz="1600" b="1" kern="1200" dirty="0">
                        <a:solidFill>
                          <a:srgbClr val="C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kern="1200" dirty="0">
                          <a:solidFill>
                            <a:srgbClr val="C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+mn-cs"/>
                        </a:rPr>
                        <a:t>3,000,000 pcs</a:t>
                      </a:r>
                      <a:endParaRPr lang="en-US" altLang="zh-CN" sz="1600" b="1" kern="1200" dirty="0">
                        <a:solidFill>
                          <a:srgbClr val="C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kern="1200" dirty="0">
                          <a:solidFill>
                            <a:srgbClr val="C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+mn-cs"/>
                        </a:rPr>
                        <a:t>300,000 pcs</a:t>
                      </a:r>
                      <a:endParaRPr lang="en-US" altLang="zh-CN" sz="1600" b="1" kern="1200" dirty="0">
                        <a:solidFill>
                          <a:srgbClr val="C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kern="1200" dirty="0">
                          <a:solidFill>
                            <a:srgbClr val="C00000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+mn-cs"/>
                        </a:rPr>
                        <a:t>45,000 pcs</a:t>
                      </a:r>
                      <a:endParaRPr lang="en-US" altLang="zh-CN" sz="1600" b="1" kern="1200" dirty="0">
                        <a:solidFill>
                          <a:srgbClr val="C00000"/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5003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等线" panose="02010600030101010101" charset="-122"/>
                          <a:ea typeface="等线" panose="02010600030101010101" charset="-122"/>
                        </a:rPr>
                        <a:t>Products</a:t>
                      </a:r>
                      <a:endParaRPr lang="en-US" altLang="zh-CN" sz="1600" b="1" dirty="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effectLst/>
                          <a:latin typeface="等线" panose="02010600030101010101" charset="-122"/>
                          <a:ea typeface="等线" panose="02010600030101010101" charset="-122"/>
                          <a:cs typeface="Arial" panose="020B0604020202020204" pitchFamily="34" charset="0"/>
                          <a:sym typeface="+mn-ea"/>
                        </a:rPr>
                        <a:t>Tie out cables, stakes, etc.</a:t>
                      </a:r>
                      <a:endParaRPr lang="en-US" altLang="zh-CN" sz="1400" dirty="0">
                        <a:solidFill>
                          <a:schemeClr val="tx1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+mn-cs"/>
                        </a:rPr>
                        <a:t>Poop bags, handle bags, cat litter bags, etc.</a:t>
                      </a:r>
                      <a:endParaRPr lang="en-US" altLang="zh-CN" sz="1400" b="0" kern="120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+mn-cs"/>
                          <a:sym typeface="+mn-ea"/>
                        </a:rPr>
                        <a:t>Tofu, corn, wheat, </a:t>
                      </a:r>
                      <a:endParaRPr lang="en-US" altLang="zh-CN" sz="1400" b="0" kern="120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  <a:sym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+mn-cs"/>
                          <a:sym typeface="+mn-ea"/>
                        </a:rPr>
                        <a:t>coconut, etc.</a:t>
                      </a:r>
                      <a:endParaRPr lang="en-US" altLang="zh-CN" sz="1400" b="0" kern="120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  <a:sym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+mn-cs"/>
                        </a:rPr>
                        <a:t>Puppy pads, training pads, etc</a:t>
                      </a:r>
                      <a:endParaRPr lang="en-US" altLang="zh-CN" sz="1400" b="0" kern="120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Folding wire cage, wire cage with sliding door</a:t>
                      </a: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, wire fence, ect.</a:t>
                      </a:r>
                      <a:endParaRPr lang="en-US" altLang="zh-CN" sz="1400" b="0" kern="120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  <a:sym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+mn-cs"/>
                        </a:rPr>
                        <a:t>Pet peds</a:t>
                      </a:r>
                      <a:endParaRPr lang="en-US" altLang="zh-CN" sz="1400" b="0" kern="120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286851" y="430553"/>
            <a:ext cx="1359535" cy="473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/>
          <p:cNvSpPr txBox="1"/>
          <p:nvPr/>
        </p:nvSpPr>
        <p:spPr>
          <a:xfrm>
            <a:off x="571501" y="1103443"/>
            <a:ext cx="289559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先进的</a:t>
            </a:r>
            <a:r>
              <a:rPr lang="zh-CN" altLang="en-US" sz="2000" dirty="0">
                <a:solidFill>
                  <a:prstClr val="black"/>
                </a:solidFill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生产设备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Medium" panose="020B0600000000000000" pitchFamily="34" charset="-122"/>
              <a:ea typeface="思源黑体 Medium" panose="020B0600000000000000" pitchFamily="34" charset="-122"/>
              <a:cs typeface="Open Sans" panose="020B0606030504020204" pitchFamily="34" charset="0"/>
            </a:endParaRPr>
          </a:p>
        </p:txBody>
      </p:sp>
      <p:cxnSp>
        <p:nvCxnSpPr>
          <p:cNvPr id="14" name="直线连接符 11"/>
          <p:cNvCxnSpPr/>
          <p:nvPr/>
        </p:nvCxnSpPr>
        <p:spPr>
          <a:xfrm flipH="1">
            <a:off x="5444011" y="913230"/>
            <a:ext cx="6202377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表格 7"/>
          <p:cNvGraphicFramePr>
            <a:graphicFrameLocks noGrp="1"/>
          </p:cNvGraphicFramePr>
          <p:nvPr/>
        </p:nvGraphicFramePr>
        <p:xfrm>
          <a:off x="586590" y="2005893"/>
          <a:ext cx="3721099" cy="15544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721099"/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kern="120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+mn-cs"/>
                        </a:rPr>
                        <a:t>20+ Blowing &amp; printing machines, high speed bag making machines &amp; rolling machines</a:t>
                      </a:r>
                      <a:endParaRPr lang="en-US" altLang="zh-CN" sz="1600" b="0" kern="120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5871">
                <a:tc>
                  <a:txBody>
                    <a:bodyPr/>
                    <a:lstStyle/>
                    <a:p>
                      <a:r>
                        <a:rPr lang="en-US" altLang="zh-CN" sz="1600" b="0" dirty="0">
                          <a:solidFill>
                            <a:schemeClr val="tx1"/>
                          </a:solidFill>
                          <a:effectLst/>
                          <a:latin typeface="等线" panose="02010600030101010101" charset="-122"/>
                          <a:ea typeface="等线" panose="02010600030101010101" charset="-122"/>
                          <a:cs typeface="Arial" panose="020B0604020202020204" pitchFamily="34" charset="0"/>
                          <a:sym typeface="+mn-ea"/>
                        </a:rPr>
                        <a:t>Automatic touch welding machine, open inclinable press, riveting machine, rope machine</a:t>
                      </a:r>
                      <a:endParaRPr lang="en-US" altLang="zh-CN" sz="1600" b="0" dirty="0">
                        <a:solidFill>
                          <a:schemeClr val="tx1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/>
          <a:srcRect r="11242"/>
          <a:stretch>
            <a:fillRect/>
          </a:stretch>
        </p:blipFill>
        <p:spPr>
          <a:xfrm>
            <a:off x="4653056" y="1741014"/>
            <a:ext cx="1628397" cy="220658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13633"/>
          <a:stretch>
            <a:fillRect/>
          </a:stretch>
        </p:blipFill>
        <p:spPr>
          <a:xfrm>
            <a:off x="8148354" y="1726769"/>
            <a:ext cx="1752978" cy="222083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/>
          <a:srcRect r="25228"/>
          <a:stretch>
            <a:fillRect/>
          </a:stretch>
        </p:blipFill>
        <p:spPr>
          <a:xfrm>
            <a:off x="6338415" y="1736424"/>
            <a:ext cx="1752977" cy="221117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8293" y="1733895"/>
            <a:ext cx="1886309" cy="220657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/>
          <a:srcRect l="2341" r="36917"/>
          <a:stretch>
            <a:fillRect/>
          </a:stretch>
        </p:blipFill>
        <p:spPr>
          <a:xfrm>
            <a:off x="4730737" y="4222195"/>
            <a:ext cx="4058600" cy="195895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/>
          <a:srcRect l="5751"/>
          <a:stretch>
            <a:fillRect/>
          </a:stretch>
        </p:blipFill>
        <p:spPr>
          <a:xfrm>
            <a:off x="551029" y="4261040"/>
            <a:ext cx="4058600" cy="190758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0445" y="4222195"/>
            <a:ext cx="2934157" cy="1933265"/>
          </a:xfrm>
          <a:prstGeom prst="rect">
            <a:avLst/>
          </a:prstGeom>
        </p:spPr>
      </p:pic>
      <p:sp>
        <p:nvSpPr>
          <p:cNvPr id="26" name="TextBox 5"/>
          <p:cNvSpPr txBox="1"/>
          <p:nvPr/>
        </p:nvSpPr>
        <p:spPr>
          <a:xfrm>
            <a:off x="586741" y="671643"/>
            <a:ext cx="538468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ADVANCED PRODUCTION EQUIPMENT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286851" y="430553"/>
            <a:ext cx="1359535" cy="473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/>
          <p:cNvSpPr txBox="1"/>
          <p:nvPr/>
        </p:nvSpPr>
        <p:spPr>
          <a:xfrm>
            <a:off x="571501" y="1103443"/>
            <a:ext cx="289559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专业的生产人员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Medium" panose="020B0600000000000000" pitchFamily="34" charset="-122"/>
              <a:ea typeface="思源黑体 Medium" panose="020B0600000000000000" pitchFamily="34" charset="-122"/>
              <a:cs typeface="Open Sans" panose="020B0606030504020204" pitchFamily="34" charset="0"/>
            </a:endParaRPr>
          </a:p>
        </p:txBody>
      </p:sp>
      <p:sp>
        <p:nvSpPr>
          <p:cNvPr id="26" name="TextBox 5"/>
          <p:cNvSpPr txBox="1"/>
          <p:nvPr/>
        </p:nvSpPr>
        <p:spPr>
          <a:xfrm>
            <a:off x="571501" y="661483"/>
            <a:ext cx="538468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PROFESSIONAL PRODUCTION PERSONNEL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</p:txBody>
      </p:sp>
      <p:cxnSp>
        <p:nvCxnSpPr>
          <p:cNvPr id="14" name="直线连接符 11"/>
          <p:cNvCxnSpPr/>
          <p:nvPr/>
        </p:nvCxnSpPr>
        <p:spPr>
          <a:xfrm flipH="1">
            <a:off x="5699613" y="913230"/>
            <a:ext cx="594677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表格 7"/>
          <p:cNvGraphicFramePr>
            <a:graphicFrameLocks noGrp="1"/>
          </p:cNvGraphicFramePr>
          <p:nvPr/>
        </p:nvGraphicFramePr>
        <p:xfrm>
          <a:off x="1023594" y="2207833"/>
          <a:ext cx="3133751" cy="266001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3751"/>
              </a:tblGrid>
              <a:tr h="914400"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Full Time Workers:  70+ </a:t>
                      </a:r>
                      <a:endParaRPr lang="en-US" altLang="zh-CN" sz="1800" b="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  <a:p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(expected to</a:t>
                      </a: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 reach 500+ employee after mass production)</a:t>
                      </a:r>
                      <a:endParaRPr lang="en-US" altLang="zh-CN" sz="1200" b="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sym typeface="+mn-ea"/>
                      </a:endParaRPr>
                    </a:p>
                    <a:p>
                      <a:endParaRPr lang="en-US" altLang="zh-CN" sz="1200" b="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sym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5871"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Research Engineers:  10+</a:t>
                      </a:r>
                      <a:endParaRPr lang="en-US" altLang="zh-CN" sz="1800" b="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  <a:p>
                      <a:endParaRPr lang="en-US" altLang="zh-CN" sz="1800" b="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QA/QC Staff:  15+</a:t>
                      </a:r>
                      <a:endParaRPr lang="en-US" altLang="zh-CN" sz="1800" b="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  <a:p>
                      <a:endParaRPr lang="en-US" altLang="zh-CN" sz="1800" b="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58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b="0" dirty="0"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83"/>
          <a:stretch>
            <a:fillRect/>
          </a:stretch>
        </p:blipFill>
        <p:spPr>
          <a:xfrm>
            <a:off x="4933315" y="1574165"/>
            <a:ext cx="6163310" cy="39268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286851" y="430553"/>
            <a:ext cx="1359535" cy="473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7620" y="0"/>
            <a:ext cx="12175490" cy="6881495"/>
          </a:xfrm>
          <a:prstGeom prst="rect">
            <a:avLst/>
          </a:prstGeom>
          <a:solidFill>
            <a:srgbClr val="EF572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未标题-4"/>
          <p:cNvPicPr>
            <a:picLocks noChangeAspect="1"/>
          </p:cNvPicPr>
          <p:nvPr/>
        </p:nvPicPr>
        <p:blipFill>
          <a:blip r:embed="rId2">
            <a:alphaModFix amt="34000"/>
          </a:blip>
          <a:stretch>
            <a:fillRect/>
          </a:stretch>
        </p:blipFill>
        <p:spPr>
          <a:xfrm>
            <a:off x="-8890" y="23495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96240" y="517114"/>
            <a:ext cx="11292840" cy="5876066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861060" y="435222"/>
            <a:ext cx="10548350" cy="55855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en-US" altLang="zh-CN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APOLLO PET PRODUCTS (CAMBODIA) CO., LTD.</a:t>
            </a:r>
            <a:endParaRPr lang="en-US" altLang="zh-CN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0" name="直线连接符 11"/>
          <p:cNvCxnSpPr/>
          <p:nvPr/>
        </p:nvCxnSpPr>
        <p:spPr>
          <a:xfrm flipH="1">
            <a:off x="6865620" y="6041490"/>
            <a:ext cx="443484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11"/>
          <p:cNvCxnSpPr/>
          <p:nvPr/>
        </p:nvCxnSpPr>
        <p:spPr>
          <a:xfrm flipH="1">
            <a:off x="766265" y="6041490"/>
            <a:ext cx="443484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352766" y="5766912"/>
            <a:ext cx="1359535" cy="47371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917815" y="2614843"/>
            <a:ext cx="4434840" cy="167530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5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PRODUCT </a:t>
            </a:r>
            <a:endParaRPr lang="en-US" altLang="zh-CN" sz="5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5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CATEGORY</a:t>
            </a:r>
            <a:endParaRPr lang="en-US" altLang="zh-CN" sz="5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5400" b="1" dirty="0">
              <a:solidFill>
                <a:srgbClr val="32333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/>
          <p:cNvSpPr txBox="1"/>
          <p:nvPr/>
        </p:nvSpPr>
        <p:spPr>
          <a:xfrm>
            <a:off x="571501" y="1103443"/>
            <a:ext cx="289559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铁丝笼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Medium" panose="020B0600000000000000" pitchFamily="34" charset="-122"/>
              <a:ea typeface="思源黑体 Medium" panose="020B0600000000000000" pitchFamily="34" charset="-122"/>
              <a:cs typeface="Open Sans" panose="020B0606030504020204" pitchFamily="34" charset="0"/>
            </a:endParaRPr>
          </a:p>
        </p:txBody>
      </p:sp>
      <p:sp>
        <p:nvSpPr>
          <p:cNvPr id="20" name="TextBox 5"/>
          <p:cNvSpPr txBox="1"/>
          <p:nvPr/>
        </p:nvSpPr>
        <p:spPr>
          <a:xfrm>
            <a:off x="4961360" y="5509754"/>
            <a:ext cx="2295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车模产品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Medium" panose="020B0600000000000000" pitchFamily="34" charset="-122"/>
              <a:ea typeface="思源黑体 Medium" panose="020B0600000000000000" pitchFamily="34" charset="-122"/>
              <a:cs typeface="Open Sans" panose="020B0606030504020204" pitchFamily="34" charset="0"/>
            </a:endParaRPr>
          </a:p>
        </p:txBody>
      </p:sp>
      <p:sp>
        <p:nvSpPr>
          <p:cNvPr id="3" name="TextBox 5"/>
          <p:cNvSpPr txBox="1"/>
          <p:nvPr/>
        </p:nvSpPr>
        <p:spPr>
          <a:xfrm>
            <a:off x="571501" y="620843"/>
            <a:ext cx="538468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WIRE CRATES 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</p:txBody>
      </p:sp>
      <p:cxnSp>
        <p:nvCxnSpPr>
          <p:cNvPr id="19" name="直线连接符 11"/>
          <p:cNvCxnSpPr/>
          <p:nvPr/>
        </p:nvCxnSpPr>
        <p:spPr>
          <a:xfrm flipH="1">
            <a:off x="3358368" y="913230"/>
            <a:ext cx="828802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840000">
            <a:off x="8573135" y="3822065"/>
            <a:ext cx="3700780" cy="2627630"/>
          </a:xfrm>
          <a:prstGeom prst="rect">
            <a:avLst/>
          </a:prstGeom>
        </p:spPr>
      </p:pic>
      <p:pic>
        <p:nvPicPr>
          <p:cNvPr id="5" name="图片 4" descr="资源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1690" y="4415790"/>
            <a:ext cx="2298065" cy="1943735"/>
          </a:xfrm>
          <a:prstGeom prst="rect">
            <a:avLst/>
          </a:prstGeom>
        </p:spPr>
      </p:pic>
      <p:pic>
        <p:nvPicPr>
          <p:cNvPr id="9" name="图片 8" descr="资源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1155" y="1909445"/>
            <a:ext cx="2107565" cy="1995805"/>
          </a:xfrm>
          <a:prstGeom prst="rect">
            <a:avLst/>
          </a:prstGeom>
        </p:spPr>
      </p:pic>
      <p:pic>
        <p:nvPicPr>
          <p:cNvPr id="53" name="图片 52" descr="资源 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56070" y="4502150"/>
            <a:ext cx="2121535" cy="187896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10655811" y="3626289"/>
            <a:ext cx="1216025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ED7D31"/>
                </a:solidFill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  <a:sym typeface="+mn-ea"/>
              </a:rPr>
              <a:t>wire fence</a:t>
            </a:r>
            <a:endParaRPr lang="zh-CN" altLang="en-US" sz="1600" b="1" dirty="0">
              <a:solidFill>
                <a:srgbClr val="ED7D31"/>
              </a:solidFill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7"/>
            </p:custDataLst>
          </p:nvPr>
        </p:nvSpPr>
        <p:spPr>
          <a:xfrm>
            <a:off x="2047404" y="6158669"/>
            <a:ext cx="1837361" cy="33855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ED7D31"/>
                </a:solidFill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  <a:sym typeface="+mn-ea"/>
              </a:rPr>
              <a:t>Multilayer cages</a:t>
            </a:r>
            <a:endParaRPr lang="zh-CN" altLang="en-US" sz="1600" b="1" dirty="0">
              <a:solidFill>
                <a:srgbClr val="ED7D31"/>
              </a:solidFill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2" name="文本框 21"/>
          <p:cNvSpPr txBox="1"/>
          <p:nvPr>
            <p:custDataLst>
              <p:tags r:id="rId8"/>
            </p:custDataLst>
          </p:nvPr>
        </p:nvSpPr>
        <p:spPr>
          <a:xfrm>
            <a:off x="5832158" y="6254358"/>
            <a:ext cx="1264285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ED7D31"/>
                </a:solidFill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  <a:sym typeface="+mn-ea"/>
              </a:rPr>
              <a:t>wire cages</a:t>
            </a:r>
            <a:endParaRPr lang="zh-CN" altLang="en-US" sz="1600" b="1" dirty="0">
              <a:solidFill>
                <a:srgbClr val="ED7D31"/>
              </a:solidFill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286851" y="430553"/>
            <a:ext cx="1359535" cy="47371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22240" y="1434465"/>
            <a:ext cx="3806825" cy="266636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300000">
            <a:off x="685800" y="1505585"/>
            <a:ext cx="4559935" cy="2803525"/>
          </a:xfrm>
          <a:prstGeom prst="rect">
            <a:avLst/>
          </a:prstGeom>
        </p:spPr>
      </p:pic>
      <p:pic>
        <p:nvPicPr>
          <p:cNvPr id="8" name="图片 7" descr="资源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6945" y="4279265"/>
            <a:ext cx="1361440" cy="2166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/>
          <p:cNvSpPr txBox="1"/>
          <p:nvPr/>
        </p:nvSpPr>
        <p:spPr>
          <a:xfrm>
            <a:off x="571501" y="1103443"/>
            <a:ext cx="289559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钢丝绳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Medium" panose="020B0600000000000000" pitchFamily="34" charset="-122"/>
              <a:ea typeface="思源黑体 Medium" panose="020B0600000000000000" pitchFamily="34" charset="-122"/>
              <a:cs typeface="Open Sans" panose="020B0606030504020204" pitchFamily="34" charset="0"/>
            </a:endParaRPr>
          </a:p>
        </p:txBody>
      </p:sp>
      <p:sp>
        <p:nvSpPr>
          <p:cNvPr id="20" name="TextBox 5"/>
          <p:cNvSpPr txBox="1"/>
          <p:nvPr/>
        </p:nvSpPr>
        <p:spPr>
          <a:xfrm>
            <a:off x="4961360" y="5662154"/>
            <a:ext cx="2295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车模产品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Medium" panose="020B0600000000000000" pitchFamily="34" charset="-122"/>
              <a:ea typeface="思源黑体 Medium" panose="020B0600000000000000" pitchFamily="34" charset="-122"/>
              <a:cs typeface="Open Sans" panose="020B0606030504020204" pitchFamily="34" charset="0"/>
            </a:endParaRPr>
          </a:p>
        </p:txBody>
      </p:sp>
      <p:sp>
        <p:nvSpPr>
          <p:cNvPr id="3" name="TextBox 5"/>
          <p:cNvSpPr txBox="1"/>
          <p:nvPr/>
        </p:nvSpPr>
        <p:spPr>
          <a:xfrm>
            <a:off x="571501" y="620843"/>
            <a:ext cx="538468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TIE OUT CABLES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</p:txBody>
      </p:sp>
      <p:cxnSp>
        <p:nvCxnSpPr>
          <p:cNvPr id="19" name="直线连接符 11"/>
          <p:cNvCxnSpPr/>
          <p:nvPr/>
        </p:nvCxnSpPr>
        <p:spPr>
          <a:xfrm flipH="1">
            <a:off x="3814933" y="913230"/>
            <a:ext cx="783145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资源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850" y="1666240"/>
            <a:ext cx="3140075" cy="2095500"/>
          </a:xfrm>
          <a:prstGeom prst="rect">
            <a:avLst/>
          </a:prstGeom>
        </p:spPr>
      </p:pic>
      <p:pic>
        <p:nvPicPr>
          <p:cNvPr id="4" name="图片 3" descr="资源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865" y="1666240"/>
            <a:ext cx="1986915" cy="2202180"/>
          </a:xfrm>
          <a:prstGeom prst="rect">
            <a:avLst/>
          </a:prstGeom>
        </p:spPr>
      </p:pic>
      <p:pic>
        <p:nvPicPr>
          <p:cNvPr id="5" name="图片 4" descr="资源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3570" y="1666240"/>
            <a:ext cx="1951990" cy="2170430"/>
          </a:xfrm>
          <a:prstGeom prst="rect">
            <a:avLst/>
          </a:prstGeom>
        </p:spPr>
      </p:pic>
      <p:pic>
        <p:nvPicPr>
          <p:cNvPr id="10" name="图片 9" descr="资源 1"/>
          <p:cNvPicPr>
            <a:picLocks noChangeAspect="1"/>
          </p:cNvPicPr>
          <p:nvPr/>
        </p:nvPicPr>
        <p:blipFill>
          <a:blip r:embed="rId4"/>
          <a:srcRect t="50491" r="49522"/>
          <a:stretch>
            <a:fillRect/>
          </a:stretch>
        </p:blipFill>
        <p:spPr>
          <a:xfrm>
            <a:off x="7639050" y="1666240"/>
            <a:ext cx="2009140" cy="4303395"/>
          </a:xfrm>
          <a:prstGeom prst="rect">
            <a:avLst/>
          </a:prstGeom>
        </p:spPr>
      </p:pic>
      <p:pic>
        <p:nvPicPr>
          <p:cNvPr id="21" name="图片 20" descr="资源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4400" y="2151380"/>
            <a:ext cx="1831340" cy="3874135"/>
          </a:xfrm>
          <a:prstGeom prst="rect">
            <a:avLst/>
          </a:prstGeom>
        </p:spPr>
      </p:pic>
      <p:pic>
        <p:nvPicPr>
          <p:cNvPr id="22" name="图片 21" descr="资源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955" y="3704590"/>
            <a:ext cx="1743075" cy="2828925"/>
          </a:xfrm>
          <a:prstGeom prst="rect">
            <a:avLst/>
          </a:prstGeom>
        </p:spPr>
      </p:pic>
      <p:pic>
        <p:nvPicPr>
          <p:cNvPr id="23" name="图片 22" descr="资源 7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82140" y="3704590"/>
            <a:ext cx="1524000" cy="2924175"/>
          </a:xfrm>
          <a:prstGeom prst="rect">
            <a:avLst/>
          </a:prstGeom>
        </p:spPr>
      </p:pic>
      <p:pic>
        <p:nvPicPr>
          <p:cNvPr id="24" name="图片 23" descr="资源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6140" y="3761740"/>
            <a:ext cx="1172845" cy="2717800"/>
          </a:xfrm>
          <a:prstGeom prst="rect">
            <a:avLst/>
          </a:prstGeom>
        </p:spPr>
      </p:pic>
      <p:pic>
        <p:nvPicPr>
          <p:cNvPr id="25" name="图片 24" descr="资源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1740" y="3631565"/>
            <a:ext cx="639445" cy="2771775"/>
          </a:xfrm>
          <a:prstGeom prst="rect">
            <a:avLst/>
          </a:prstGeom>
        </p:spPr>
      </p:pic>
      <p:pic>
        <p:nvPicPr>
          <p:cNvPr id="26" name="图片 25" descr="资源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55640" y="3704590"/>
            <a:ext cx="769620" cy="2619375"/>
          </a:xfrm>
          <a:prstGeom prst="rect">
            <a:avLst/>
          </a:prstGeom>
        </p:spPr>
      </p:pic>
      <p:pic>
        <p:nvPicPr>
          <p:cNvPr id="27" name="图片 26" descr="资源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83705" y="3631565"/>
            <a:ext cx="638810" cy="27216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286851" y="430553"/>
            <a:ext cx="1359535" cy="473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/>
          <p:cNvSpPr txBox="1"/>
          <p:nvPr/>
        </p:nvSpPr>
        <p:spPr>
          <a:xfrm>
            <a:off x="571501" y="1103443"/>
            <a:ext cx="289559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猫砂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Medium" panose="020B0600000000000000" pitchFamily="34" charset="-122"/>
              <a:ea typeface="思源黑体 Medium" panose="020B0600000000000000" pitchFamily="34" charset="-122"/>
              <a:cs typeface="Open Sans" panose="020B0606030504020204" pitchFamily="34" charset="0"/>
            </a:endParaRPr>
          </a:p>
        </p:txBody>
      </p:sp>
      <p:sp>
        <p:nvSpPr>
          <p:cNvPr id="26" name="TextBox 5"/>
          <p:cNvSpPr txBox="1"/>
          <p:nvPr/>
        </p:nvSpPr>
        <p:spPr>
          <a:xfrm>
            <a:off x="571501" y="620843"/>
            <a:ext cx="538468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CAT LITTERS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</p:txBody>
      </p:sp>
      <p:cxnSp>
        <p:nvCxnSpPr>
          <p:cNvPr id="14" name="直线连接符 11"/>
          <p:cNvCxnSpPr/>
          <p:nvPr/>
        </p:nvCxnSpPr>
        <p:spPr>
          <a:xfrm flipH="1">
            <a:off x="3037693" y="913230"/>
            <a:ext cx="860869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资源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68185" y="1573530"/>
            <a:ext cx="1720850" cy="2628900"/>
          </a:xfrm>
          <a:prstGeom prst="rect">
            <a:avLst/>
          </a:prstGeom>
        </p:spPr>
      </p:pic>
      <p:pic>
        <p:nvPicPr>
          <p:cNvPr id="3" name="图片 2" descr="资源 3"/>
          <p:cNvPicPr>
            <a:picLocks noChangeAspect="1"/>
          </p:cNvPicPr>
          <p:nvPr/>
        </p:nvPicPr>
        <p:blipFill>
          <a:blip r:embed="rId2"/>
          <a:srcRect t="4578"/>
          <a:stretch>
            <a:fillRect/>
          </a:stretch>
        </p:blipFill>
        <p:spPr>
          <a:xfrm>
            <a:off x="9220835" y="1573530"/>
            <a:ext cx="2243455" cy="2755265"/>
          </a:xfrm>
          <a:prstGeom prst="rect">
            <a:avLst/>
          </a:prstGeom>
        </p:spPr>
      </p:pic>
      <p:pic>
        <p:nvPicPr>
          <p:cNvPr id="4" name="图片 3" descr="资源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960" y="1656715"/>
            <a:ext cx="1749425" cy="2672080"/>
          </a:xfrm>
          <a:prstGeom prst="rect">
            <a:avLst/>
          </a:prstGeom>
        </p:spPr>
      </p:pic>
      <p:pic>
        <p:nvPicPr>
          <p:cNvPr id="5" name="图片 4" descr="资源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3435" y="4509135"/>
            <a:ext cx="4300855" cy="1598930"/>
          </a:xfrm>
          <a:prstGeom prst="rect">
            <a:avLst/>
          </a:prstGeom>
        </p:spPr>
      </p:pic>
      <p:pic>
        <p:nvPicPr>
          <p:cNvPr id="6" name="图片 5" descr="资源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210" y="1874520"/>
            <a:ext cx="3460115" cy="39827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286851" y="430553"/>
            <a:ext cx="1359535" cy="473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/>
          <p:cNvSpPr txBox="1"/>
          <p:nvPr/>
        </p:nvSpPr>
        <p:spPr>
          <a:xfrm>
            <a:off x="571501" y="1103443"/>
            <a:ext cx="289559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垃圾袋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Medium" panose="020B0600000000000000" pitchFamily="34" charset="-122"/>
              <a:ea typeface="思源黑体 Medium" panose="020B0600000000000000" pitchFamily="34" charset="-122"/>
              <a:cs typeface="Open Sans" panose="020B0606030504020204" pitchFamily="34" charset="0"/>
            </a:endParaRPr>
          </a:p>
        </p:txBody>
      </p:sp>
      <p:sp>
        <p:nvSpPr>
          <p:cNvPr id="3" name="TextBox 5"/>
          <p:cNvSpPr txBox="1"/>
          <p:nvPr/>
        </p:nvSpPr>
        <p:spPr>
          <a:xfrm>
            <a:off x="571501" y="620843"/>
            <a:ext cx="538468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WASTE BAGS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</p:txBody>
      </p:sp>
      <p:cxnSp>
        <p:nvCxnSpPr>
          <p:cNvPr id="19" name="直线连接符 11"/>
          <p:cNvCxnSpPr/>
          <p:nvPr/>
        </p:nvCxnSpPr>
        <p:spPr>
          <a:xfrm flipH="1">
            <a:off x="3334873" y="913230"/>
            <a:ext cx="831151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 descr="资源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7095" y="1502410"/>
            <a:ext cx="2615565" cy="2763520"/>
          </a:xfrm>
          <a:prstGeom prst="rect">
            <a:avLst/>
          </a:prstGeom>
        </p:spPr>
      </p:pic>
      <p:pic>
        <p:nvPicPr>
          <p:cNvPr id="10" name="图片 9" descr="资源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" y="1649730"/>
            <a:ext cx="6844665" cy="450850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2660" y="1649730"/>
            <a:ext cx="2400935" cy="1871980"/>
          </a:xfrm>
          <a:prstGeom prst="rect">
            <a:avLst/>
          </a:prstGeom>
        </p:spPr>
      </p:pic>
      <p:pic>
        <p:nvPicPr>
          <p:cNvPr id="15" name="图片 14" descr="资源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0000">
            <a:off x="10304145" y="4081780"/>
            <a:ext cx="962025" cy="2473960"/>
          </a:xfrm>
          <a:prstGeom prst="rect">
            <a:avLst/>
          </a:prstGeom>
        </p:spPr>
      </p:pic>
      <p:pic>
        <p:nvPicPr>
          <p:cNvPr id="16" name="图片 15" descr="资源 7"/>
          <p:cNvPicPr>
            <a:picLocks noChangeAspect="1"/>
          </p:cNvPicPr>
          <p:nvPr/>
        </p:nvPicPr>
        <p:blipFill>
          <a:blip r:embed="rId5">
            <a:alphaModFix amt="60000"/>
          </a:blip>
          <a:stretch>
            <a:fillRect/>
          </a:stretch>
        </p:blipFill>
        <p:spPr>
          <a:xfrm>
            <a:off x="2853055" y="4719955"/>
            <a:ext cx="2661285" cy="2138045"/>
          </a:xfrm>
          <a:prstGeom prst="rect">
            <a:avLst/>
          </a:prstGeom>
        </p:spPr>
      </p:pic>
      <p:pic>
        <p:nvPicPr>
          <p:cNvPr id="17" name="图片 16" descr="资源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1265" y="4354830"/>
            <a:ext cx="1856740" cy="19278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0286851" y="430553"/>
            <a:ext cx="1359535" cy="473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Box 5"/>
          <p:cNvSpPr txBox="1"/>
          <p:nvPr/>
        </p:nvSpPr>
        <p:spPr>
          <a:xfrm>
            <a:off x="571501" y="620843"/>
            <a:ext cx="538468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CUT &amp; SEW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</p:txBody>
      </p:sp>
      <p:cxnSp>
        <p:nvCxnSpPr>
          <p:cNvPr id="19" name="直线连接符 11"/>
          <p:cNvCxnSpPr/>
          <p:nvPr/>
        </p:nvCxnSpPr>
        <p:spPr>
          <a:xfrm flipH="1" flipV="1">
            <a:off x="3196443" y="910055"/>
            <a:ext cx="8449945" cy="317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286851" y="430553"/>
            <a:ext cx="1359535" cy="473710"/>
          </a:xfrm>
          <a:prstGeom prst="rect">
            <a:avLst/>
          </a:prstGeom>
        </p:spPr>
      </p:pic>
      <p:sp>
        <p:nvSpPr>
          <p:cNvPr id="11" name="TextBox 5"/>
          <p:cNvSpPr txBox="1"/>
          <p:nvPr/>
        </p:nvSpPr>
        <p:spPr>
          <a:xfrm>
            <a:off x="571501" y="1103443"/>
            <a:ext cx="289559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缝制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Medium" panose="020B0600000000000000" pitchFamily="34" charset="-122"/>
              <a:ea typeface="思源黑体 Medium" panose="020B0600000000000000" pitchFamily="34" charset="-122"/>
              <a:cs typeface="Open Sans" panose="020B0606030504020204" pitchFamily="3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700" y="1432560"/>
            <a:ext cx="3968115" cy="133096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9035" y="2384425"/>
            <a:ext cx="3241675" cy="247459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7295" y="4146550"/>
            <a:ext cx="2823210" cy="218884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9570" y="4146550"/>
            <a:ext cx="3524885" cy="166116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rcRect t="12139" b="12139"/>
          <a:stretch>
            <a:fillRect/>
          </a:stretch>
        </p:blipFill>
        <p:spPr>
          <a:xfrm>
            <a:off x="2364105" y="6141085"/>
            <a:ext cx="487680" cy="4876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文本框 20"/>
          <p:cNvSpPr txBox="1"/>
          <p:nvPr/>
        </p:nvSpPr>
        <p:spPr>
          <a:xfrm>
            <a:off x="2244725" y="5831205"/>
            <a:ext cx="80327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None/>
            </a:pPr>
            <a:r>
              <a:rPr lang="en-US" altLang="zh-CN" sz="1000" dirty="0"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ANTI-SLIP</a:t>
            </a:r>
            <a:endParaRPr lang="en-US" altLang="zh-CN" sz="1000" dirty="0"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8"/>
          <a:srcRect l="21924" r="21924"/>
          <a:stretch>
            <a:fillRect/>
          </a:stretch>
        </p:blipFill>
        <p:spPr>
          <a:xfrm>
            <a:off x="3836035" y="6141720"/>
            <a:ext cx="487045" cy="4870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文本框 22"/>
          <p:cNvSpPr txBox="1"/>
          <p:nvPr/>
        </p:nvSpPr>
        <p:spPr>
          <a:xfrm>
            <a:off x="3184525" y="5754370"/>
            <a:ext cx="17240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buClrTx/>
              <a:buSzTx/>
              <a:buFontTx/>
            </a:pPr>
            <a:r>
              <a:rPr lang="en-US" altLang="zh-CN" sz="1000" dirty="0"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ANTI-CORROSION</a:t>
            </a:r>
            <a:endParaRPr lang="en-US" altLang="zh-CN" sz="1000" dirty="0"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  <a:p>
            <a:pPr algn="ctr">
              <a:buClrTx/>
              <a:buSzTx/>
              <a:buFontTx/>
            </a:pPr>
            <a:r>
              <a:rPr lang="en-US" altLang="zh-CN" sz="1000" dirty="0"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 METAL FRAME</a:t>
            </a:r>
            <a:endParaRPr lang="en-US" altLang="zh-CN" sz="1000" dirty="0"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011680" y="5180965"/>
            <a:ext cx="1455420" cy="414020"/>
            <a:chOff x="2635" y="8110"/>
            <a:chExt cx="2292" cy="652"/>
          </a:xfrm>
        </p:grpSpPr>
        <p:cxnSp>
          <p:nvCxnSpPr>
            <p:cNvPr id="25" name="直接箭头连接符 24"/>
            <p:cNvCxnSpPr/>
            <p:nvPr/>
          </p:nvCxnSpPr>
          <p:spPr>
            <a:xfrm flipV="1">
              <a:off x="4923" y="8110"/>
              <a:ext cx="4" cy="652"/>
            </a:xfrm>
            <a:prstGeom prst="straightConnector1">
              <a:avLst/>
            </a:prstGeom>
            <a:ln w="6350" cap="flat" cmpd="sng" algn="ctr">
              <a:solidFill>
                <a:schemeClr val="tx1"/>
              </a:solidFill>
              <a:prstDash val="dash"/>
              <a:miter lim="800000"/>
              <a:tailEnd type="arrow" w="med" len="med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6" name="直接箭头连接符 25"/>
            <p:cNvCxnSpPr/>
            <p:nvPr/>
          </p:nvCxnSpPr>
          <p:spPr>
            <a:xfrm flipV="1">
              <a:off x="4373" y="8110"/>
              <a:ext cx="4" cy="652"/>
            </a:xfrm>
            <a:prstGeom prst="straightConnector1">
              <a:avLst/>
            </a:prstGeom>
            <a:ln w="6350" cap="flat" cmpd="sng" algn="ctr">
              <a:solidFill>
                <a:schemeClr val="tx1"/>
              </a:solidFill>
              <a:prstDash val="dash"/>
              <a:miter lim="800000"/>
              <a:tailEnd type="arrow" w="med" len="med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7" name="直接箭头连接符 26"/>
            <p:cNvCxnSpPr/>
            <p:nvPr/>
          </p:nvCxnSpPr>
          <p:spPr>
            <a:xfrm flipV="1">
              <a:off x="4648" y="8110"/>
              <a:ext cx="4" cy="652"/>
            </a:xfrm>
            <a:prstGeom prst="straightConnector1">
              <a:avLst/>
            </a:prstGeom>
            <a:ln w="6350" cap="flat" cmpd="sng" algn="ctr">
              <a:solidFill>
                <a:schemeClr val="tx1"/>
              </a:solidFill>
              <a:prstDash val="dash"/>
              <a:miter lim="800000"/>
              <a:tailEnd type="arrow" w="med" len="med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2635" y="8261"/>
              <a:ext cx="1437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 dirty="0">
                  <a:latin typeface="Century Gothic" panose="020B0502020202020204" pitchFamily="34" charset="0"/>
                  <a:ea typeface="思源黑体 CN Bold" panose="020B0800000000000000" pitchFamily="34" charset="-122"/>
                  <a:cs typeface="Open Sans" panose="020B0606030504020204" pitchFamily="34" charset="0"/>
                </a:rPr>
                <a:t>AERATION</a:t>
              </a:r>
              <a:endParaRPr lang="en-US" altLang="zh-CN" sz="1000" dirty="0"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endParaRPr>
            </a:p>
          </p:txBody>
        </p:sp>
        <p:pic>
          <p:nvPicPr>
            <p:cNvPr id="30" name="图片 29" descr="风扇"/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835" y="8261"/>
              <a:ext cx="327" cy="315"/>
            </a:xfrm>
            <a:prstGeom prst="rect">
              <a:avLst/>
            </a:prstGeom>
          </p:spPr>
        </p:pic>
      </p:grpSp>
      <p:grpSp>
        <p:nvGrpSpPr>
          <p:cNvPr id="39" name="组合 38"/>
          <p:cNvGrpSpPr/>
          <p:nvPr/>
        </p:nvGrpSpPr>
        <p:grpSpPr>
          <a:xfrm>
            <a:off x="3536950" y="5196205"/>
            <a:ext cx="1044575" cy="398780"/>
            <a:chOff x="5023" y="8134"/>
            <a:chExt cx="1645" cy="628"/>
          </a:xfrm>
        </p:grpSpPr>
        <p:sp>
          <p:nvSpPr>
            <p:cNvPr id="29" name="文本框 28"/>
            <p:cNvSpPr txBox="1"/>
            <p:nvPr/>
          </p:nvSpPr>
          <p:spPr>
            <a:xfrm>
              <a:off x="5023" y="8134"/>
              <a:ext cx="1395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>
                <a:buClrTx/>
                <a:buSzTx/>
                <a:buFontTx/>
              </a:pPr>
              <a:r>
                <a:rPr lang="en-US" altLang="zh-CN" sz="1000" dirty="0">
                  <a:latin typeface="Century Gothic" panose="020B0502020202020204" pitchFamily="34" charset="0"/>
                  <a:ea typeface="思源黑体 CN Bold" panose="020B0800000000000000" pitchFamily="34" charset="-122"/>
                  <a:cs typeface="Open Sans" panose="020B0606030504020204" pitchFamily="34" charset="0"/>
                  <a:sym typeface="+mn-ea"/>
                </a:rPr>
                <a:t>ELEVATED</a:t>
              </a:r>
              <a:endParaRPr lang="en-US" altLang="zh-CN" sz="1000" dirty="0"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  <a:sym typeface="+mn-ea"/>
              </a:endParaRPr>
            </a:p>
            <a:p>
              <a:pPr algn="r">
                <a:buClrTx/>
                <a:buSzTx/>
                <a:buFontTx/>
              </a:pPr>
              <a:r>
                <a:rPr lang="en-US" altLang="zh-CN" sz="1000" dirty="0">
                  <a:latin typeface="Century Gothic" panose="020B0502020202020204" pitchFamily="34" charset="0"/>
                  <a:ea typeface="思源黑体 CN Bold" panose="020B0800000000000000" pitchFamily="34" charset="-122"/>
                  <a:cs typeface="Open Sans" panose="020B0606030504020204" pitchFamily="34" charset="0"/>
                  <a:sym typeface="+mn-ea"/>
                </a:rPr>
                <a:t>COMFORT</a:t>
              </a:r>
              <a:endParaRPr lang="en-US" altLang="zh-CN" sz="1000" dirty="0"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endParaRPr>
            </a:p>
          </p:txBody>
        </p:sp>
        <p:pic>
          <p:nvPicPr>
            <p:cNvPr id="31" name="图片 30" descr="雪花"/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354" y="8261"/>
              <a:ext cx="314" cy="314"/>
            </a:xfrm>
            <a:prstGeom prst="rect">
              <a:avLst/>
            </a:prstGeom>
          </p:spPr>
        </p:pic>
      </p:grpSp>
      <p:grpSp>
        <p:nvGrpSpPr>
          <p:cNvPr id="38" name="组合 37"/>
          <p:cNvGrpSpPr/>
          <p:nvPr/>
        </p:nvGrpSpPr>
        <p:grpSpPr>
          <a:xfrm>
            <a:off x="3089275" y="4437380"/>
            <a:ext cx="494665" cy="427990"/>
            <a:chOff x="4376" y="6749"/>
            <a:chExt cx="828" cy="656"/>
          </a:xfrm>
        </p:grpSpPr>
        <p:cxnSp>
          <p:nvCxnSpPr>
            <p:cNvPr id="32" name="曲线连接符 31"/>
            <p:cNvCxnSpPr/>
            <p:nvPr/>
          </p:nvCxnSpPr>
          <p:spPr>
            <a:xfrm rot="16200000">
              <a:off x="4191" y="6934"/>
              <a:ext cx="647" cy="276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bg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5" name="曲线连接符 34"/>
            <p:cNvCxnSpPr/>
            <p:nvPr/>
          </p:nvCxnSpPr>
          <p:spPr>
            <a:xfrm rot="16200000">
              <a:off x="4743" y="6937"/>
              <a:ext cx="647" cy="276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bg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6" name="曲线连接符 35"/>
            <p:cNvCxnSpPr/>
            <p:nvPr/>
          </p:nvCxnSpPr>
          <p:spPr>
            <a:xfrm rot="16200000">
              <a:off x="4467" y="6944"/>
              <a:ext cx="647" cy="276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bg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571500" y="1432560"/>
            <a:ext cx="3751388" cy="2744826"/>
            <a:chOff x="1328" y="2384"/>
            <a:chExt cx="6223" cy="4552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328" y="2384"/>
              <a:ext cx="5547" cy="4193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4"/>
            <a:srcRect l="11706" t="-266" r="32217" b="266"/>
            <a:stretch>
              <a:fillRect/>
            </a:stretch>
          </p:blipFill>
          <p:spPr>
            <a:xfrm>
              <a:off x="6325" y="5197"/>
              <a:ext cx="1226" cy="1226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5"/>
            <a:srcRect t="6667" b="6667"/>
            <a:stretch>
              <a:fillRect/>
            </a:stretch>
          </p:blipFill>
          <p:spPr>
            <a:xfrm>
              <a:off x="2276" y="5910"/>
              <a:ext cx="1026" cy="1026"/>
            </a:xfrm>
            <a:prstGeom prst="ellipse">
              <a:avLst/>
            </a:prstGeom>
            <a:ln>
              <a:solidFill>
                <a:schemeClr val="accent5"/>
              </a:solidFill>
            </a:ln>
          </p:spPr>
        </p:pic>
        <p:cxnSp>
          <p:nvCxnSpPr>
            <p:cNvPr id="9" name="直接连接符 8"/>
            <p:cNvCxnSpPr/>
            <p:nvPr/>
          </p:nvCxnSpPr>
          <p:spPr>
            <a:xfrm>
              <a:off x="2237" y="5281"/>
              <a:ext cx="301" cy="685"/>
            </a:xfrm>
            <a:prstGeom prst="line">
              <a:avLst/>
            </a:prstGeom>
            <a:ln>
              <a:solidFill>
                <a:srgbClr val="77ACDC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>
              <a:stCxn id="8" idx="6"/>
            </p:cNvCxnSpPr>
            <p:nvPr/>
          </p:nvCxnSpPr>
          <p:spPr>
            <a:xfrm flipV="1">
              <a:off x="3302" y="6004"/>
              <a:ext cx="2187" cy="419"/>
            </a:xfrm>
            <a:prstGeom prst="line">
              <a:avLst/>
            </a:prstGeom>
            <a:ln>
              <a:solidFill>
                <a:srgbClr val="77ACDC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 rot="1500000">
              <a:off x="2573" y="5833"/>
              <a:ext cx="1208" cy="434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p>
              <a:pPr algn="l">
                <a:buClrTx/>
                <a:buSzTx/>
                <a:buNone/>
              </a:pPr>
              <a:r>
                <a:rPr lang="en-US" altLang="zh-CN" sz="1200" dirty="0">
                  <a:latin typeface="Century Gothic" panose="020B0502020202020204" pitchFamily="34" charset="0"/>
                  <a:ea typeface="思源黑体 CN Bold" panose="020B0800000000000000" pitchFamily="34" charset="-122"/>
                  <a:cs typeface="Open Sans" panose="020B0606030504020204" pitchFamily="34" charset="0"/>
                </a:rPr>
                <a:t>ANTI-SLIP</a:t>
              </a:r>
              <a:endParaRPr lang="en-US" altLang="zh-CN" sz="1200" dirty="0"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3624580" y="2214880"/>
            <a:ext cx="233172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dirty="0">
                <a:solidFill>
                  <a:schemeClr val="tx1"/>
                </a:solidFill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DURABLE DESIGN</a:t>
            </a:r>
            <a:endParaRPr lang="en-US" altLang="zh-CN" sz="1400" dirty="0">
              <a:solidFill>
                <a:schemeClr val="tx1"/>
              </a:solidFill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  <a:p>
            <a:r>
              <a:rPr lang="en-US" altLang="zh-CN" sz="1400" dirty="0">
                <a:solidFill>
                  <a:schemeClr val="tx1"/>
                </a:solidFill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ELEVATED COMFORT</a:t>
            </a:r>
            <a:endParaRPr lang="en-US" altLang="zh-CN" sz="1400" dirty="0">
              <a:solidFill>
                <a:schemeClr val="tx1"/>
              </a:solidFill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  <a:p>
            <a:r>
              <a:rPr lang="en-US" altLang="zh-CN" sz="1400" dirty="0">
                <a:solidFill>
                  <a:schemeClr val="tx1"/>
                </a:solidFill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INDOOR &amp; OUTDOOR</a:t>
            </a:r>
            <a:endParaRPr lang="en-US" altLang="zh-CN" sz="1400" dirty="0">
              <a:solidFill>
                <a:schemeClr val="tx1"/>
              </a:solidFill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9" name="直线连接符 11"/>
          <p:cNvCxnSpPr/>
          <p:nvPr/>
        </p:nvCxnSpPr>
        <p:spPr>
          <a:xfrm flipH="1">
            <a:off x="3917803" y="913230"/>
            <a:ext cx="7728585" cy="381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286851" y="430553"/>
            <a:ext cx="1359535" cy="473710"/>
          </a:xfrm>
          <a:prstGeom prst="rect">
            <a:avLst/>
          </a:prstGeom>
        </p:spPr>
      </p:pic>
      <p:sp>
        <p:nvSpPr>
          <p:cNvPr id="4" name="TextBox 5"/>
          <p:cNvSpPr txBox="1"/>
          <p:nvPr/>
        </p:nvSpPr>
        <p:spPr>
          <a:xfrm>
            <a:off x="571501" y="620843"/>
            <a:ext cx="538468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TRAINING PADS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571501" y="1103443"/>
            <a:ext cx="289559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尿垫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Medium" panose="020B0600000000000000" pitchFamily="34" charset="-122"/>
              <a:ea typeface="思源黑体 Medium" panose="020B0600000000000000" pitchFamily="34" charset="-122"/>
              <a:cs typeface="Open Sans" panose="020B0606030504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365" y="1718945"/>
            <a:ext cx="3990975" cy="125031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4"/>
            </p:custDataLst>
          </p:nvPr>
        </p:nvSpPr>
        <p:spPr>
          <a:xfrm>
            <a:off x="4045267" y="3038914"/>
            <a:ext cx="2601595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en-US" altLang="zh-CN" sz="1600" b="1" dirty="0">
                <a:solidFill>
                  <a:srgbClr val="ED7D31"/>
                </a:solidFill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  <a:sym typeface="+mn-ea"/>
              </a:rPr>
              <a:t>SCENTED TRAINING PADS</a:t>
            </a:r>
            <a:endParaRPr lang="en-US" altLang="zh-CN" sz="1600" b="1" dirty="0">
              <a:solidFill>
                <a:srgbClr val="ED7D31"/>
              </a:solidFill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040000">
            <a:off x="538480" y="1576705"/>
            <a:ext cx="2478405" cy="2624455"/>
          </a:xfrm>
          <a:prstGeom prst="rect">
            <a:avLst/>
          </a:prstGeom>
        </p:spPr>
      </p:pic>
      <p:sp>
        <p:nvSpPr>
          <p:cNvPr id="10" name="文本框 9" descr="7b0a202020202262756c6c6574223a20227b5c2263617465676f727949645c223a5c225c222c5c2274656d706c61746549645c223a32303233313537397d220a7d0a"/>
          <p:cNvSpPr txBox="1"/>
          <p:nvPr/>
        </p:nvSpPr>
        <p:spPr>
          <a:xfrm>
            <a:off x="352425" y="4525010"/>
            <a:ext cx="2867025" cy="138366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buFont typeface="Wingdings" panose="05000000000000000000" charset="0"/>
              <a:buChar char="ü"/>
            </a:pPr>
            <a:r>
              <a:rPr lang="en-US" altLang="zh-CN" sz="1400" dirty="0">
                <a:solidFill>
                  <a:schemeClr val="tx1"/>
                </a:solidFill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Antibacterial </a:t>
            </a:r>
            <a:endParaRPr lang="en-US" altLang="zh-CN" sz="1400" dirty="0">
              <a:solidFill>
                <a:schemeClr val="tx1"/>
              </a:solidFill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  <a:p>
            <a:pPr marL="285750" indent="-285750">
              <a:buFont typeface="Wingdings" panose="05000000000000000000" charset="0"/>
              <a:buChar char="ü"/>
            </a:pPr>
            <a:r>
              <a:rPr lang="en-US" altLang="zh-CN" sz="1400" dirty="0">
                <a:solidFill>
                  <a:schemeClr val="tx1"/>
                </a:solidFill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Leakproof </a:t>
            </a:r>
            <a:endParaRPr lang="en-US" altLang="zh-CN" sz="1400" dirty="0">
              <a:solidFill>
                <a:schemeClr val="tx1"/>
              </a:solidFill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  <a:p>
            <a:pPr marL="285750" indent="-285750">
              <a:buFont typeface="Wingdings" panose="05000000000000000000" charset="0"/>
              <a:buChar char="ü"/>
            </a:pPr>
            <a:r>
              <a:rPr lang="en-US" altLang="zh-CN" sz="1400" dirty="0">
                <a:solidFill>
                  <a:schemeClr val="tx1"/>
                </a:solidFill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Fast drying </a:t>
            </a:r>
            <a:endParaRPr lang="en-US" altLang="zh-CN" sz="1400" dirty="0">
              <a:solidFill>
                <a:schemeClr val="tx1"/>
              </a:solidFill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  <a:p>
            <a:pPr marL="285750" indent="-285750">
              <a:buFont typeface="Wingdings" panose="05000000000000000000" charset="0"/>
              <a:buChar char="ü"/>
            </a:pPr>
            <a:r>
              <a:rPr lang="en-US" altLang="zh-CN" sz="1400" dirty="0">
                <a:solidFill>
                  <a:schemeClr val="tx1"/>
                </a:solidFill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No odors </a:t>
            </a:r>
            <a:endParaRPr lang="en-US" altLang="zh-CN" sz="1400" dirty="0">
              <a:solidFill>
                <a:schemeClr val="tx1"/>
              </a:solidFill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  <a:p>
            <a:pPr marL="285750" indent="-285750">
              <a:buFont typeface="Wingdings" panose="05000000000000000000" charset="0"/>
              <a:buChar char="ü"/>
            </a:pPr>
            <a:r>
              <a:rPr lang="en-US" altLang="zh-CN" sz="1400" dirty="0">
                <a:solidFill>
                  <a:schemeClr val="tx1"/>
                </a:solidFill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Clean paws </a:t>
            </a:r>
            <a:endParaRPr lang="en-US" altLang="zh-CN" sz="1400" dirty="0">
              <a:solidFill>
                <a:schemeClr val="tx1"/>
              </a:solidFill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  <a:p>
            <a:pPr marL="285750" indent="-285750">
              <a:buFont typeface="Wingdings" panose="05000000000000000000" charset="0"/>
              <a:buChar char="ü"/>
            </a:pPr>
            <a:r>
              <a:rPr lang="en-US" altLang="zh-CN" sz="1400" dirty="0">
                <a:solidFill>
                  <a:schemeClr val="tx1"/>
                </a:solidFill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Herbs compositions</a:t>
            </a:r>
            <a:endParaRPr lang="en-US" altLang="zh-CN" sz="1400" dirty="0">
              <a:solidFill>
                <a:schemeClr val="tx1"/>
              </a:solidFill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5428" y="4067175"/>
            <a:ext cx="297370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lvl="0" algn="ctr">
              <a:buClrTx/>
              <a:buSzTx/>
              <a:buFontTx/>
            </a:pPr>
            <a:r>
              <a:rPr lang="en-US" altLang="zh-CN" sz="1600" b="1" dirty="0">
                <a:solidFill>
                  <a:srgbClr val="ED7D31"/>
                </a:solidFill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  <a:sym typeface="+mn-ea"/>
              </a:rPr>
              <a:t>TRAVELLING &amp; HOME PADS</a:t>
            </a:r>
            <a:endParaRPr lang="en-US" altLang="zh-CN" sz="1600" b="1" dirty="0">
              <a:solidFill>
                <a:srgbClr val="ED7D31"/>
              </a:solidFill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6960" y="4100830"/>
            <a:ext cx="3456940" cy="209677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rcRect l="11229" r="11229"/>
          <a:stretch>
            <a:fillRect/>
          </a:stretch>
        </p:blipFill>
        <p:spPr>
          <a:xfrm>
            <a:off x="7164705" y="5567680"/>
            <a:ext cx="873125" cy="873125"/>
          </a:xfrm>
          <a:prstGeom prst="ellipse">
            <a:avLst/>
          </a:prstGeom>
          <a:ln>
            <a:solidFill>
              <a:schemeClr val="tx1"/>
            </a:solidFill>
          </a:ln>
        </p:spPr>
      </p:pic>
      <p:cxnSp>
        <p:nvCxnSpPr>
          <p:cNvPr id="15" name="肘形连接符 14"/>
          <p:cNvCxnSpPr>
            <a:endCxn id="14" idx="2"/>
          </p:cNvCxnSpPr>
          <p:nvPr/>
        </p:nvCxnSpPr>
        <p:spPr>
          <a:xfrm>
            <a:off x="6142990" y="5221605"/>
            <a:ext cx="1021715" cy="782955"/>
          </a:xfrm>
          <a:prstGeom prst="bentConnector3">
            <a:avLst>
              <a:gd name="adj1" fmla="val 42759"/>
            </a:avLst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2185" y="1242060"/>
            <a:ext cx="2521585" cy="19367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5850" y="3376295"/>
            <a:ext cx="2729230" cy="3063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" name="图片 20"/>
          <p:cNvPicPr>
            <a:picLocks noChangeAspect="1"/>
          </p:cNvPicPr>
          <p:nvPr/>
        </p:nvPicPr>
        <p:blipFill>
          <a:blip r:embed="rId1"/>
          <a:srcRect l="15772" r="15594" b="1426"/>
          <a:stretch>
            <a:fillRect/>
          </a:stretch>
        </p:blipFill>
        <p:spPr>
          <a:xfrm>
            <a:off x="9359900" y="1204595"/>
            <a:ext cx="2694305" cy="2501900"/>
          </a:xfrm>
          <a:prstGeom prst="rect">
            <a:avLst/>
          </a:prstGeom>
        </p:spPr>
      </p:pic>
      <p:sp>
        <p:nvSpPr>
          <p:cNvPr id="4" name="TextBox 5"/>
          <p:cNvSpPr txBox="1"/>
          <p:nvPr/>
        </p:nvSpPr>
        <p:spPr>
          <a:xfrm>
            <a:off x="571501" y="620843"/>
            <a:ext cx="538468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PLASTIC PRODUCTS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571501" y="1103443"/>
            <a:ext cx="289559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Medium" panose="020B0600000000000000" pitchFamily="34" charset="-122"/>
                <a:ea typeface="思源黑体 Medium" panose="020B0600000000000000" pitchFamily="34" charset="-122"/>
                <a:cs typeface="Open Sans" panose="020B0606030504020204" pitchFamily="34" charset="0"/>
              </a:rPr>
              <a:t>塑料件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Medium" panose="020B0600000000000000" pitchFamily="34" charset="-122"/>
              <a:ea typeface="思源黑体 Medium" panose="020B0600000000000000" pitchFamily="34" charset="-122"/>
              <a:cs typeface="Open Sans" panose="020B0606030504020204" pitchFamily="34" charset="0"/>
            </a:endParaRPr>
          </a:p>
        </p:txBody>
      </p:sp>
      <p:cxnSp>
        <p:nvCxnSpPr>
          <p:cNvPr id="19" name="直线连接符 11"/>
          <p:cNvCxnSpPr/>
          <p:nvPr/>
        </p:nvCxnSpPr>
        <p:spPr>
          <a:xfrm flipH="1" flipV="1">
            <a:off x="4696948" y="907515"/>
            <a:ext cx="6949440" cy="571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286851" y="430553"/>
            <a:ext cx="1359535" cy="4737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" y="1708785"/>
            <a:ext cx="2391410" cy="225615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287145" y="4015740"/>
            <a:ext cx="15398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dirty="0"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2 additional locks </a:t>
            </a:r>
            <a:endParaRPr lang="en-US" altLang="zh-CN" sz="1200" dirty="0"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  <a:p>
            <a:r>
              <a:rPr lang="en-US" altLang="zh-CN" sz="1200" dirty="0"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for extra strength</a:t>
            </a:r>
            <a:endParaRPr lang="en-US" altLang="zh-CN" sz="1200" dirty="0"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rcRect l="16667" r="16667"/>
          <a:stretch>
            <a:fillRect/>
          </a:stretch>
        </p:blipFill>
        <p:spPr>
          <a:xfrm>
            <a:off x="3635375" y="2437130"/>
            <a:ext cx="798830" cy="798830"/>
          </a:xfrm>
          <a:prstGeom prst="ellipse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直接连接符 9"/>
          <p:cNvCxnSpPr/>
          <p:nvPr/>
        </p:nvCxnSpPr>
        <p:spPr>
          <a:xfrm>
            <a:off x="2524760" y="2829560"/>
            <a:ext cx="11106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3364230" y="3315335"/>
            <a:ext cx="15640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None/>
            </a:pPr>
            <a:r>
              <a:rPr lang="en-US" altLang="zh-CN" sz="1200" dirty="0"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Eco friendly srews,</a:t>
            </a:r>
            <a:endParaRPr lang="en-US" altLang="zh-CN" sz="1200" dirty="0"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  <a:p>
            <a:pPr algn="l">
              <a:buClrTx/>
              <a:buSzTx/>
              <a:buNone/>
            </a:pPr>
            <a:r>
              <a:rPr lang="en-US" altLang="zh-CN" sz="1200" dirty="0">
                <a:latin typeface="Century Gothic" panose="020B0502020202020204" pitchFamily="34" charset="0"/>
                <a:ea typeface="思源黑体 CN Bold" panose="020B0800000000000000" pitchFamily="34" charset="-122"/>
                <a:cs typeface="Open Sans" panose="020B0606030504020204" pitchFamily="34" charset="0"/>
              </a:rPr>
              <a:t>no tool needed!</a:t>
            </a:r>
            <a:endParaRPr lang="en-US" altLang="zh-CN" sz="1200" dirty="0">
              <a:latin typeface="Century Gothic" panose="020B0502020202020204" pitchFamily="34" charset="0"/>
              <a:ea typeface="思源黑体 CN Bold" panose="020B0800000000000000" pitchFamily="34" charset="-122"/>
              <a:cs typeface="Open Sans" panose="020B0606030504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70" y="4615815"/>
            <a:ext cx="2554605" cy="17049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3990" y="1588770"/>
            <a:ext cx="3927475" cy="156972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9565" y="4388485"/>
            <a:ext cx="2769235" cy="189928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4660" y="3199130"/>
            <a:ext cx="3893185" cy="308800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59900" y="4333875"/>
            <a:ext cx="2601595" cy="18002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1"/>
          <a:srcRect l="32224" t="55126" r="44310" b="22301"/>
          <a:stretch>
            <a:fillRect/>
          </a:stretch>
        </p:blipFill>
        <p:spPr>
          <a:xfrm>
            <a:off x="525145" y="3841750"/>
            <a:ext cx="718820" cy="715010"/>
          </a:xfrm>
          <a:prstGeom prst="ellipse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http://photo-static-api.fotomore.com/creative/vcg/400/new/VCG41N869163826.jpg?uid=386&amp;timestamp=1696862596&amp;sign=f3e2727e38708fc6b3ae608400829e3e" descr="templates\picture_hover\&amp;pky220_sjzg_VCG41N869163826&amp;"/>
          <p:cNvPicPr>
            <a:picLocks noChangeAspect="1"/>
          </p:cNvPicPr>
          <p:nvPr/>
        </p:nvPicPr>
        <p:blipFill>
          <a:blip r:embed="rId1"/>
          <a:srcRect l="3519" r="2815"/>
          <a:stretch>
            <a:fillRect/>
          </a:stretch>
        </p:blipFill>
        <p:spPr>
          <a:xfrm>
            <a:off x="0" y="-78105"/>
            <a:ext cx="12338050" cy="740791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472440" y="480060"/>
            <a:ext cx="11300460" cy="5981673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230630" y="2991485"/>
            <a:ext cx="99612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LET'S BUILD A BETTER FUTURE FOR PETS TOGETHER！</a:t>
            </a:r>
            <a:endParaRPr lang="zh-CN" altLang="en-US" sz="3200" b="1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342765" y="3498215"/>
            <a:ext cx="3736975" cy="13023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tags/tag1.xml><?xml version="1.0" encoding="utf-8"?>
<p:tagLst xmlns:p="http://schemas.openxmlformats.org/presentationml/2006/main">
  <p:tag name="KSO_WM_UNIT_PLACING_PICTURE_USER_VIEWPORT" val="{&quot;height&quot;:5398.827217407339,&quot;width&quot;:12273.959605119686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UNIT_PLACING_PICTURE_USER_VIEWPORT" val="{&quot;height&quot;:6780,&quot;width&quot;:9960}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TABLE_ENDDRAG_ORIGIN_RECT" val="810*362"/>
  <p:tag name="TABLE_ENDDRAG_RECT" val="82*131*810*362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COMMONDATA" val="eyJoZGlkIjoiZWExYTYzNjZlMWM0NGExMDM1NTI0NDI5YWIxN2FlMWMifQ=="/>
  <p:tag name="commondata" val="eyJoZGlkIjoiNDNiYTljODA5MDE5OTUyODI2NmQ4NjcyOWFmMDc5Yzc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模板网-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fault Theme">
  <a:themeElements>
    <a:clrScheme name="Neue Light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B0B1B3"/>
      </a:accent2>
      <a:accent3>
        <a:srgbClr val="000000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19BB9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4784</Words>
  <Application>WPS 演示</Application>
  <PresentationFormat>宽屏</PresentationFormat>
  <Paragraphs>380</Paragraphs>
  <Slides>23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23</vt:i4>
      </vt:variant>
    </vt:vector>
  </HeadingPairs>
  <TitlesOfParts>
    <vt:vector size="50" baseType="lpstr">
      <vt:lpstr>Arial</vt:lpstr>
      <vt:lpstr>宋体</vt:lpstr>
      <vt:lpstr>Wingdings</vt:lpstr>
      <vt:lpstr>微软雅黑</vt:lpstr>
      <vt:lpstr>Calibri</vt:lpstr>
      <vt:lpstr>Arial</vt:lpstr>
      <vt:lpstr>Montserrat</vt:lpstr>
      <vt:lpstr>Lato</vt:lpstr>
      <vt:lpstr>Avenir Black</vt:lpstr>
      <vt:lpstr>Tw Cen MT Condensed Extra Bold</vt:lpstr>
      <vt:lpstr>OPPOSans L</vt:lpstr>
      <vt:lpstr>Wingdings</vt:lpstr>
      <vt:lpstr>Century Gothic</vt:lpstr>
      <vt:lpstr>思源黑体 CN Bold</vt:lpstr>
      <vt:lpstr>黑体</vt:lpstr>
      <vt:lpstr>Open Sans</vt:lpstr>
      <vt:lpstr>思源黑体 Medium</vt:lpstr>
      <vt:lpstr>思源黑体 Regular</vt:lpstr>
      <vt:lpstr>等线</vt:lpstr>
      <vt:lpstr>Segoe Print</vt:lpstr>
      <vt:lpstr>Arial Unicode MS</vt:lpstr>
      <vt:lpstr>等线 Light</vt:lpstr>
      <vt:lpstr>Calibri Light</vt:lpstr>
      <vt:lpstr>Office 主题​​</vt:lpstr>
      <vt:lpstr>第一PPT模板网-WWW.1PPT.COM</vt:lpstr>
      <vt:lpstr>Default Theme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Samantha</cp:lastModifiedBy>
  <cp:revision>400</cp:revision>
  <dcterms:created xsi:type="dcterms:W3CDTF">2017-05-19T09:52:00Z</dcterms:created>
  <dcterms:modified xsi:type="dcterms:W3CDTF">2024-08-27T05:30:15Z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142D6B463BE4446395BE9B439596A4F7_13</vt:lpwstr>
  </property>
</Properties>
</file>